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notesMasterIdLst>
    <p:notesMasterId r:id="rId66"/>
  </p:notesMasterIdLst>
  <p:sldIdLst>
    <p:sldId id="285" r:id="rId5"/>
    <p:sldId id="287" r:id="rId6"/>
    <p:sldId id="292" r:id="rId7"/>
    <p:sldId id="298" r:id="rId8"/>
    <p:sldId id="289" r:id="rId9"/>
    <p:sldId id="316" r:id="rId10"/>
    <p:sldId id="308" r:id="rId11"/>
    <p:sldId id="312" r:id="rId12"/>
    <p:sldId id="313" r:id="rId13"/>
    <p:sldId id="314" r:id="rId14"/>
    <p:sldId id="317" r:id="rId15"/>
    <p:sldId id="318" r:id="rId16"/>
    <p:sldId id="319" r:id="rId17"/>
    <p:sldId id="320" r:id="rId18"/>
    <p:sldId id="321" r:id="rId19"/>
    <p:sldId id="330" r:id="rId20"/>
    <p:sldId id="291" r:id="rId21"/>
    <p:sldId id="323" r:id="rId22"/>
    <p:sldId id="325" r:id="rId23"/>
    <p:sldId id="326" r:id="rId24"/>
    <p:sldId id="327" r:id="rId25"/>
    <p:sldId id="328" r:id="rId26"/>
    <p:sldId id="329" r:id="rId27"/>
    <p:sldId id="324" r:id="rId28"/>
    <p:sldId id="297" r:id="rId29"/>
    <p:sldId id="332" r:id="rId30"/>
    <p:sldId id="333" r:id="rId31"/>
    <p:sldId id="331" r:id="rId32"/>
    <p:sldId id="334" r:id="rId33"/>
    <p:sldId id="335" r:id="rId34"/>
    <p:sldId id="336" r:id="rId35"/>
    <p:sldId id="338" r:id="rId36"/>
    <p:sldId id="337" r:id="rId37"/>
    <p:sldId id="339" r:id="rId38"/>
    <p:sldId id="340" r:id="rId39"/>
    <p:sldId id="311" r:id="rId40"/>
    <p:sldId id="303" r:id="rId41"/>
    <p:sldId id="341" r:id="rId42"/>
    <p:sldId id="342" r:id="rId43"/>
    <p:sldId id="345" r:id="rId44"/>
    <p:sldId id="346" r:id="rId45"/>
    <p:sldId id="347" r:id="rId46"/>
    <p:sldId id="304" r:id="rId47"/>
    <p:sldId id="350" r:id="rId48"/>
    <p:sldId id="348" r:id="rId49"/>
    <p:sldId id="353" r:id="rId50"/>
    <p:sldId id="352" r:id="rId51"/>
    <p:sldId id="305" r:id="rId52"/>
    <p:sldId id="359" r:id="rId53"/>
    <p:sldId id="355" r:id="rId54"/>
    <p:sldId id="356" r:id="rId55"/>
    <p:sldId id="357" r:id="rId56"/>
    <p:sldId id="306" r:id="rId57"/>
    <p:sldId id="358" r:id="rId58"/>
    <p:sldId id="354" r:id="rId59"/>
    <p:sldId id="310" r:id="rId60"/>
    <p:sldId id="360" r:id="rId61"/>
    <p:sldId id="361" r:id="rId62"/>
    <p:sldId id="301" r:id="rId63"/>
    <p:sldId id="362" r:id="rId64"/>
    <p:sldId id="282" r:id="rId6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595A5D"/>
    <a:srgbClr val="414042"/>
    <a:srgbClr val="DCDCDC"/>
    <a:srgbClr val="4F81BD"/>
    <a:srgbClr val="0C9B2E"/>
    <a:srgbClr val="FFFAD0"/>
    <a:srgbClr val="FFF8AE"/>
    <a:srgbClr val="FCB64C"/>
    <a:srgbClr val="FEC46F"/>
    <a:srgbClr val="FFE1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02" autoAdjust="0"/>
    <p:restoredTop sz="94655" autoAdjust="0"/>
  </p:normalViewPr>
  <p:slideViewPr>
    <p:cSldViewPr snapToGrid="0" showGuides="1">
      <p:cViewPr varScale="1">
        <p:scale>
          <a:sx n="103" d="100"/>
          <a:sy n="103" d="100"/>
        </p:scale>
        <p:origin x="184" y="528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notesMaster" Target="notesMasters/notesMaster1.xml"/><Relationship Id="rId67" Type="http://schemas.openxmlformats.org/officeDocument/2006/relationships/commentAuthors" Target="commentAuthors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0B25AC41-3BEC-9247-8322-91B80C013F2D}" type="datetimeFigureOut">
              <a:rPr lang="en-US" smtClean="0"/>
              <a:pPr/>
              <a:t>4/7/17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77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97139" cy="5143500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7899" y="640971"/>
            <a:ext cx="7324988" cy="744537"/>
          </a:xfrm>
        </p:spPr>
        <p:txBody>
          <a:bodyPr>
            <a:noAutofit/>
          </a:bodyPr>
          <a:lstStyle>
            <a:lvl1pPr marL="0" indent="0" algn="l">
              <a:buNone/>
              <a:defRPr sz="4000" b="1" baseline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87899" y="1391318"/>
            <a:ext cx="7324988" cy="487849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05314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024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8053950" y="4639759"/>
            <a:ext cx="1018533" cy="4400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724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4459" y="1674428"/>
            <a:ext cx="6069541" cy="1250668"/>
          </a:xfrm>
        </p:spPr>
        <p:txBody>
          <a:bodyPr anchor="ctr" anchorCtr="0">
            <a:no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8826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19713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70900" y="948758"/>
            <a:ext cx="4906426" cy="1306669"/>
          </a:xfrm>
        </p:spPr>
        <p:txBody>
          <a:bodyPr anchor="ctr">
            <a:noAutofit/>
          </a:bodyPr>
          <a:lstStyle>
            <a:lvl1pPr algn="l">
              <a:defRPr sz="4000" b="1" cap="none"/>
            </a:lvl1pPr>
          </a:lstStyle>
          <a:p>
            <a:r>
              <a:rPr lang="en-US" dirty="0" smtClean="0"/>
              <a:t>&lt;Presenter name&gt;</a:t>
            </a:r>
            <a:br>
              <a:rPr lang="en-US" dirty="0" smtClean="0"/>
            </a:br>
            <a:r>
              <a:rPr lang="en-US" smtClean="0"/>
              <a:t>&lt;Presenter email&gt;</a:t>
            </a:r>
            <a:endParaRPr lang="en-US" dirty="0"/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170900" y="2873170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charset="2"/>
              <a:buChar char="q"/>
              <a:defRPr>
                <a:solidFill>
                  <a:srgbClr val="4D4D4C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rgbClr val="4D4D4C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rgbClr val="4D4D4C"/>
                </a:solidFill>
              </a:defRPr>
            </a:lvl3pPr>
            <a:lvl4pPr>
              <a:defRPr>
                <a:solidFill>
                  <a:srgbClr val="4D4D4C"/>
                </a:solidFill>
              </a:defRPr>
            </a:lvl4pPr>
            <a:lvl5pPr>
              <a:defRPr>
                <a:solidFill>
                  <a:srgbClr val="4D4D4C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459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336613" y="1010408"/>
            <a:ext cx="8207742" cy="3641926"/>
          </a:xfrm>
          <a:noFill/>
        </p:spPr>
        <p:txBody>
          <a:bodyPr/>
          <a:lstStyle>
            <a:lvl1pPr marL="0" indent="0">
              <a:buNone/>
              <a:defRPr lang="en-US" sz="110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968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rgbClr val="4D4D4C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accent3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accent6">
                    <a:lumMod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accent6">
                    <a:lumMod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7743" y="1008053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7743" y="1487874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accent3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25569" y="1008053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4525569" y="1487874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8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1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5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826396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742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4D4D4C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2496747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4D4D4C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63458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4D4D4C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99034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4D4D4C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smtClean="0"/>
              <a:t>Faire glisser l'image vers l'espace réservé ou cliquer sur l'icône pour l'ajouter</a:t>
            </a:r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smtClean="0"/>
              <a:t>Faire glisser l'image vers l'espace réservé ou cliquer sur l'icône pour l'ajouter</a:t>
            </a:r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63458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smtClean="0"/>
              <a:t>Faire glisser l'image vers l'espace réservé ou cliquer sur l'icône pour l'ajouter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99034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smtClean="0"/>
              <a:t>Faire glisser l'image vers l'espace réservé ou cliquer sur l'icône pour l'ajouter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05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339933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479308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24974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339933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479308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24974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9939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fr-FR" smtClean="0"/>
              <a:t>Faire glisser l'image vers l'espace réservé ou cliquer sur l'icône pour l'ajouter</a:t>
            </a:r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79308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fr-FR" smtClean="0"/>
              <a:t>Faire glisser l'image vers l'espace réservé ou cliquer sur l'icône pour l'ajouter</a:t>
            </a:r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974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fr-FR" smtClean="0"/>
              <a:t>Faire glisser l'image vers l'espace réservé ou cliquer sur l'icône pour l'ajouter</a:t>
            </a:r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9939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fr-FR" smtClean="0"/>
              <a:t>Faire glisser l'image vers l'espace réservé ou cliquer sur l'icône pour l'ajouter</a:t>
            </a:r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479308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fr-FR" smtClean="0"/>
              <a:t>Faire glisser l'image vers l'espace réservé ou cliquer sur l'icône pour l'ajouter</a:t>
            </a:r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24974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fr-FR" smtClean="0"/>
              <a:t>Faire glisser l'image vers l'espace réservé ou cliquer sur l'icône pour l'ajouter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 dirty="0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0912" y="4699140"/>
            <a:ext cx="883650" cy="33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92" r:id="rId3"/>
    <p:sldLayoutId id="2147483677" r:id="rId4"/>
    <p:sldLayoutId id="2147483678" r:id="rId5"/>
    <p:sldLayoutId id="2147483679" r:id="rId6"/>
    <p:sldLayoutId id="2147483689" r:id="rId7"/>
    <p:sldLayoutId id="2147483690" r:id="rId8"/>
    <p:sldLayoutId id="2147483691" r:id="rId9"/>
    <p:sldLayoutId id="2147483680" r:id="rId10"/>
    <p:sldLayoutId id="2147483681" r:id="rId11"/>
    <p:sldLayoutId id="2147483682" r:id="rId12"/>
    <p:sldLayoutId id="2147483686" r:id="rId13"/>
    <p:sldLayoutId id="2147483687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accent3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Wingdings" charset="2"/>
        <a:buChar char="q"/>
        <a:defRPr sz="2400" b="0" i="0" kern="1200">
          <a:solidFill>
            <a:schemeClr val="accent6">
              <a:lumMod val="50000"/>
            </a:schemeClr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b="0" i="0" kern="1200">
          <a:solidFill>
            <a:schemeClr val="accent6">
              <a:lumMod val="50000"/>
            </a:schemeClr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800" b="0" i="0" kern="1200">
          <a:solidFill>
            <a:schemeClr val="accent6">
              <a:lumMod val="50000"/>
            </a:schemeClr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600" b="0" i="0" kern="1200">
          <a:solidFill>
            <a:schemeClr val="accent6">
              <a:lumMod val="50000"/>
            </a:schemeClr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600" b="0" i="0" kern="1200">
          <a:solidFill>
            <a:schemeClr val="accent6">
              <a:lumMod val="50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1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8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9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0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1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6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17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4" Type="http://schemas.openxmlformats.org/officeDocument/2006/relationships/image" Target="../media/image65.tiff"/><Relationship Id="rId5" Type="http://schemas.openxmlformats.org/officeDocument/2006/relationships/image" Target="../media/image66.tiff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3.tif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8.png"/><Relationship Id="rId5" Type="http://schemas.openxmlformats.org/officeDocument/2006/relationships/image" Target="../media/image61.png"/><Relationship Id="rId6" Type="http://schemas.openxmlformats.org/officeDocument/2006/relationships/image" Target="../media/image69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4" Type="http://schemas.openxmlformats.org/officeDocument/2006/relationships/image" Target="../media/image72.tiff"/><Relationship Id="rId5" Type="http://schemas.openxmlformats.org/officeDocument/2006/relationships/image" Target="../media/image73.tiff"/><Relationship Id="rId6" Type="http://schemas.openxmlformats.org/officeDocument/2006/relationships/image" Target="../media/image74.tiff"/><Relationship Id="rId7" Type="http://schemas.openxmlformats.org/officeDocument/2006/relationships/image" Target="../media/image75.tiff"/><Relationship Id="rId8" Type="http://schemas.openxmlformats.org/officeDocument/2006/relationships/image" Target="../media/image76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0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87898" y="640971"/>
            <a:ext cx="8219221" cy="744537"/>
          </a:xfrm>
        </p:spPr>
        <p:txBody>
          <a:bodyPr/>
          <a:lstStyle/>
          <a:p>
            <a:r>
              <a:rPr lang="en-US" dirty="0" smtClean="0"/>
              <a:t>Amazon EC2 Systems Manager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Julien </a:t>
            </a:r>
            <a:r>
              <a:rPr lang="en-US" dirty="0" err="1" smtClean="0"/>
              <a:t>Lépine</a:t>
            </a:r>
            <a:r>
              <a:rPr lang="en-US" smtClean="0"/>
              <a:t>, Principal Solutions Architect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4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hybrid instances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1964"/>
            <a:ext cx="9144000" cy="343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6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 now I can run it, select a document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5375" y="660128"/>
            <a:ext cx="1029677" cy="1080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1965" y="660128"/>
            <a:ext cx="1588234" cy="1080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0228" y="660128"/>
            <a:ext cx="1044655" cy="1080000"/>
          </a:xfrm>
          <a:prstGeom prst="rect">
            <a:avLst/>
          </a:prstGeom>
        </p:spPr>
      </p:pic>
      <p:cxnSp>
        <p:nvCxnSpPr>
          <p:cNvPr id="11" name="Connecteur droit avec flèche 10"/>
          <p:cNvCxnSpPr>
            <a:stCxn id="6" idx="3"/>
            <a:endCxn id="4" idx="1"/>
          </p:cNvCxnSpPr>
          <p:nvPr/>
        </p:nvCxnSpPr>
        <p:spPr>
          <a:xfrm>
            <a:off x="3020199" y="1200128"/>
            <a:ext cx="109517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stCxn id="4" idx="3"/>
            <a:endCxn id="9" idx="1"/>
          </p:cNvCxnSpPr>
          <p:nvPr/>
        </p:nvCxnSpPr>
        <p:spPr>
          <a:xfrm>
            <a:off x="5145052" y="1200128"/>
            <a:ext cx="1095176" cy="0"/>
          </a:xfrm>
          <a:prstGeom prst="straightConnector1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788" y="1740128"/>
            <a:ext cx="8685291" cy="340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9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an instance</a:t>
            </a:r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" y="1231900"/>
            <a:ext cx="89789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6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the parameters</a:t>
            </a:r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200"/>
            <a:ext cx="9144000" cy="342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7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Validate or get the equivalent CLI</a:t>
            </a: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128"/>
            <a:ext cx="9144000" cy="403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0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and manage your commands</a:t>
            </a:r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7995"/>
            <a:ext cx="9144000" cy="370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2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2386"/>
            <a:ext cx="9144000" cy="329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68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do I</a:t>
            </a:r>
            <a:r>
              <a:rPr lang="is-IS" smtClean="0"/>
              <a:t>…</a:t>
            </a:r>
            <a:endParaRPr lang="en-US"/>
          </a:p>
        </p:txBody>
      </p:sp>
      <p:sp>
        <p:nvSpPr>
          <p:cNvPr id="13" name="Espace réservé du contenu 12"/>
          <p:cNvSpPr>
            <a:spLocks noGrp="1"/>
          </p:cNvSpPr>
          <p:nvPr>
            <p:ph idx="1"/>
          </p:nvPr>
        </p:nvSpPr>
        <p:spPr>
          <a:xfrm>
            <a:off x="931208" y="2199470"/>
            <a:ext cx="7024072" cy="117365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 smtClean="0"/>
              <a:t>Bootstrap my instance AND maintain my state?</a:t>
            </a:r>
            <a:endParaRPr lang="en-US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091" y="3159313"/>
            <a:ext cx="17907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00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works</a:t>
            </a:r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/>
              <a:t>Select a document </a:t>
            </a:r>
            <a:r>
              <a:rPr lang="en-US" dirty="0" smtClean="0"/>
              <a:t>from the bank of available documents, author new ones, share them (again)</a:t>
            </a:r>
          </a:p>
          <a:p>
            <a:pPr lvl="1"/>
            <a:endParaRPr lang="en-US" dirty="0"/>
          </a:p>
          <a:p>
            <a:r>
              <a:rPr lang="en-US" b="1" i="1" dirty="0" smtClean="0"/>
              <a:t>Select managed instances </a:t>
            </a:r>
            <a:r>
              <a:rPr lang="en-US" dirty="0" smtClean="0"/>
              <a:t>from your Amazon EC2 or on-premises instances by tag or id (still)</a:t>
            </a:r>
          </a:p>
          <a:p>
            <a:pPr lvl="1"/>
            <a:endParaRPr lang="en-US" dirty="0"/>
          </a:p>
          <a:p>
            <a:r>
              <a:rPr lang="en-US" b="1" i="1" dirty="0"/>
              <a:t>Set the parameters </a:t>
            </a:r>
            <a:r>
              <a:rPr lang="en-US" dirty="0"/>
              <a:t>for command customization</a:t>
            </a:r>
          </a:p>
          <a:p>
            <a:pPr lvl="1"/>
            <a:endParaRPr lang="en-US" dirty="0"/>
          </a:p>
          <a:p>
            <a:r>
              <a:rPr lang="en-US" b="1" i="1" dirty="0" smtClean="0"/>
              <a:t>Set a schedule</a:t>
            </a:r>
            <a:r>
              <a:rPr lang="en-US" dirty="0" smtClean="0"/>
              <a:t> for your state review</a:t>
            </a:r>
            <a:endParaRPr lang="en-US" dirty="0"/>
          </a:p>
        </p:txBody>
      </p:sp>
      <p:sp>
        <p:nvSpPr>
          <p:cNvPr id="6" name="Oval 9"/>
          <p:cNvSpPr/>
          <p:nvPr/>
        </p:nvSpPr>
        <p:spPr>
          <a:xfrm>
            <a:off x="285989" y="1029652"/>
            <a:ext cx="429376" cy="429376"/>
          </a:xfrm>
          <a:prstGeom prst="ellipse">
            <a:avLst/>
          </a:prstGeom>
          <a:solidFill>
            <a:srgbClr val="FF86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1</a:t>
            </a:r>
            <a:endParaRPr lang="en-US" sz="2000" b="1" dirty="0"/>
          </a:p>
        </p:txBody>
      </p:sp>
      <p:sp>
        <p:nvSpPr>
          <p:cNvPr id="7" name="Oval 9"/>
          <p:cNvSpPr/>
          <p:nvPr/>
        </p:nvSpPr>
        <p:spPr>
          <a:xfrm>
            <a:off x="285989" y="2202911"/>
            <a:ext cx="429376" cy="429376"/>
          </a:xfrm>
          <a:prstGeom prst="ellipse">
            <a:avLst/>
          </a:prstGeom>
          <a:solidFill>
            <a:srgbClr val="FF86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2</a:t>
            </a:r>
            <a:endParaRPr lang="en-US" sz="2000" b="1" dirty="0"/>
          </a:p>
        </p:txBody>
      </p:sp>
      <p:sp>
        <p:nvSpPr>
          <p:cNvPr id="8" name="Oval 9"/>
          <p:cNvSpPr/>
          <p:nvPr/>
        </p:nvSpPr>
        <p:spPr>
          <a:xfrm>
            <a:off x="285989" y="3383084"/>
            <a:ext cx="429376" cy="429376"/>
          </a:xfrm>
          <a:prstGeom prst="ellipse">
            <a:avLst/>
          </a:prstGeom>
          <a:solidFill>
            <a:srgbClr val="FF86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3</a:t>
            </a:r>
            <a:endParaRPr lang="en-US" sz="2000" b="1" dirty="0"/>
          </a:p>
        </p:txBody>
      </p:sp>
      <p:sp>
        <p:nvSpPr>
          <p:cNvPr id="9" name="Oval 9"/>
          <p:cNvSpPr/>
          <p:nvPr/>
        </p:nvSpPr>
        <p:spPr>
          <a:xfrm>
            <a:off x="285989" y="4164362"/>
            <a:ext cx="429376" cy="429376"/>
          </a:xfrm>
          <a:prstGeom prst="ellipse">
            <a:avLst/>
          </a:prstGeom>
          <a:solidFill>
            <a:srgbClr val="FF86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4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7194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a document</a:t>
            </a:r>
            <a:endParaRPr lang="en-US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3472"/>
            <a:ext cx="9144000" cy="353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43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9108" cy="545741"/>
          </a:xfrm>
        </p:spPr>
        <p:txBody>
          <a:bodyPr/>
          <a:lstStyle/>
          <a:p>
            <a:r>
              <a:rPr lang="en-GB" dirty="0" smtClean="0"/>
              <a:t>AWS Management Services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565" y="660677"/>
            <a:ext cx="6759556" cy="4462363"/>
          </a:xfrm>
        </p:spPr>
      </p:pic>
    </p:spTree>
    <p:extLst>
      <p:ext uri="{BB962C8B-B14F-4D97-AF65-F5344CB8AC3E}">
        <p14:creationId xmlns:p14="http://schemas.microsoft.com/office/powerpoint/2010/main" val="87100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instances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1509"/>
            <a:ext cx="9144000" cy="326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4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a schedule</a:t>
            </a:r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50" y="1333500"/>
            <a:ext cx="80899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8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parameters</a:t>
            </a:r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961" y="979928"/>
            <a:ext cx="4124960" cy="363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5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443"/>
            <a:ext cx="9144000" cy="342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7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and manage your associations</a:t>
            </a:r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7822"/>
            <a:ext cx="9144000" cy="240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0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do I</a:t>
            </a:r>
            <a:r>
              <a:rPr lang="is-IS" smtClean="0"/>
              <a:t>…</a:t>
            </a:r>
            <a:endParaRPr lang="en-US"/>
          </a:p>
        </p:txBody>
      </p:sp>
      <p:sp>
        <p:nvSpPr>
          <p:cNvPr id="13" name="Espace réservé du contenu 12"/>
          <p:cNvSpPr>
            <a:spLocks noGrp="1"/>
          </p:cNvSpPr>
          <p:nvPr>
            <p:ph idx="1"/>
          </p:nvPr>
        </p:nvSpPr>
        <p:spPr>
          <a:xfrm>
            <a:off x="931208" y="2199470"/>
            <a:ext cx="7024072" cy="117365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mtClean="0"/>
              <a:t>Know what’s installed on my instances?</a:t>
            </a:r>
            <a:endParaRPr lang="en-US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091" y="3159313"/>
            <a:ext cx="17907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2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works</a:t>
            </a:r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340592" y="1009332"/>
            <a:ext cx="8205304" cy="778828"/>
          </a:xfrm>
        </p:spPr>
        <p:txBody>
          <a:bodyPr/>
          <a:lstStyle/>
          <a:p>
            <a:r>
              <a:rPr lang="en-US" b="1" i="1" dirty="0" smtClean="0"/>
              <a:t>It’s a state! </a:t>
            </a:r>
            <a:r>
              <a:rPr lang="en-US" dirty="0" smtClean="0"/>
              <a:t>It works just the same way</a:t>
            </a:r>
          </a:p>
          <a:p>
            <a:pPr lvl="1"/>
            <a:endParaRPr lang="en-US" dirty="0"/>
          </a:p>
        </p:txBody>
      </p:sp>
      <p:sp>
        <p:nvSpPr>
          <p:cNvPr id="6" name="Oval 9"/>
          <p:cNvSpPr/>
          <p:nvPr/>
        </p:nvSpPr>
        <p:spPr>
          <a:xfrm>
            <a:off x="285989" y="1029652"/>
            <a:ext cx="429376" cy="429376"/>
          </a:xfrm>
          <a:prstGeom prst="ellipse">
            <a:avLst/>
          </a:prstGeom>
          <a:solidFill>
            <a:srgbClr val="FF86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1</a:t>
            </a:r>
            <a:endParaRPr lang="en-US" sz="2000" b="1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96" y="1828003"/>
            <a:ext cx="8020890" cy="302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4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document is selected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61" y="1393950"/>
            <a:ext cx="7985760" cy="250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2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your instances</a:t>
            </a: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49" y="660128"/>
            <a:ext cx="8150783" cy="395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34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your Schedule</a:t>
            </a:r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626" y="1855470"/>
            <a:ext cx="6691630" cy="207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Key drivers</a:t>
            </a:r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789" y="1920240"/>
            <a:ext cx="1800000" cy="1800000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644778" y="3720240"/>
            <a:ext cx="1184022" cy="38272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charset="2"/>
              <a:buChar char="q"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smtClean="0"/>
              <a:t>Secure</a:t>
            </a:r>
            <a:endParaRPr lang="en-US" sz="1600" b="1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4220" y="1920240"/>
            <a:ext cx="1800000" cy="1800000"/>
          </a:xfrm>
          <a:prstGeom prst="rect">
            <a:avLst/>
          </a:prstGeom>
        </p:spPr>
      </p:pic>
      <p:sp>
        <p:nvSpPr>
          <p:cNvPr id="11" name="Text Placeholder 2"/>
          <p:cNvSpPr txBox="1">
            <a:spLocks/>
          </p:cNvSpPr>
          <p:nvPr/>
        </p:nvSpPr>
        <p:spPr>
          <a:xfrm>
            <a:off x="3592209" y="3720240"/>
            <a:ext cx="1184022" cy="38272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charset="2"/>
              <a:buChar char="q"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smtClean="0"/>
              <a:t>Scalable</a:t>
            </a:r>
            <a:endParaRPr lang="en-US" sz="1600" b="1"/>
          </a:p>
        </p:txBody>
      </p:sp>
      <p:grpSp>
        <p:nvGrpSpPr>
          <p:cNvPr id="12" name="Grouper 11"/>
          <p:cNvGrpSpPr/>
          <p:nvPr/>
        </p:nvGrpSpPr>
        <p:grpSpPr>
          <a:xfrm>
            <a:off x="6231651" y="1920240"/>
            <a:ext cx="1801368" cy="1800000"/>
            <a:chOff x="3374292" y="1859280"/>
            <a:chExt cx="1801368" cy="1800000"/>
          </a:xfrm>
        </p:grpSpPr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4292" y="2695252"/>
              <a:ext cx="964028" cy="964028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95660" y="1859280"/>
              <a:ext cx="1080000" cy="1080000"/>
            </a:xfrm>
            <a:prstGeom prst="rect">
              <a:avLst/>
            </a:prstGeom>
          </p:spPr>
        </p:pic>
      </p:grpSp>
      <p:sp>
        <p:nvSpPr>
          <p:cNvPr id="16" name="Text Placeholder 2"/>
          <p:cNvSpPr txBox="1">
            <a:spLocks/>
          </p:cNvSpPr>
          <p:nvPr/>
        </p:nvSpPr>
        <p:spPr>
          <a:xfrm>
            <a:off x="6539640" y="3720240"/>
            <a:ext cx="1184022" cy="38272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charset="2"/>
              <a:buChar char="q"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smtClean="0"/>
              <a:t>Hybrid</a:t>
            </a:r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2134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the parameters</a:t>
            </a:r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321" y="1120840"/>
            <a:ext cx="3952240" cy="367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1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2433"/>
            <a:ext cx="9144000" cy="307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47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can put custom inventory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600" dirty="0" smtClean="0">
                <a:solidFill>
                  <a:schemeClr val="tx1"/>
                </a:solidFill>
              </a:rPr>
              <a:t>Aws </a:t>
            </a:r>
            <a:r>
              <a:rPr lang="en-US" sz="1600" dirty="0" err="1" smtClean="0">
                <a:solidFill>
                  <a:schemeClr val="tx1"/>
                </a:solidFill>
              </a:rPr>
              <a:t>ssm</a:t>
            </a:r>
            <a:r>
              <a:rPr lang="en-US" sz="1600" dirty="0" smtClean="0">
                <a:solidFill>
                  <a:schemeClr val="tx1"/>
                </a:solidFill>
              </a:rPr>
              <a:t> put-inventory</a:t>
            </a:r>
          </a:p>
          <a:p>
            <a:r>
              <a:rPr lang="en-US" sz="1600" dirty="0">
                <a:solidFill>
                  <a:schemeClr val="tx1"/>
                </a:solidFill>
              </a:rPr>
              <a:t>	</a:t>
            </a:r>
            <a:r>
              <a:rPr lang="en-US" sz="1600" dirty="0" smtClean="0">
                <a:solidFill>
                  <a:schemeClr val="tx1"/>
                </a:solidFill>
              </a:rPr>
              <a:t>--</a:t>
            </a:r>
            <a:r>
              <a:rPr lang="en-US" sz="1600" dirty="0">
                <a:solidFill>
                  <a:schemeClr val="tx1"/>
                </a:solidFill>
              </a:rPr>
              <a:t>instance-id "</a:t>
            </a:r>
            <a:r>
              <a:rPr lang="en-US" sz="1600" i="1" dirty="0" smtClean="0">
                <a:solidFill>
                  <a:schemeClr val="tx1"/>
                </a:solidFill>
              </a:rPr>
              <a:t>ID</a:t>
            </a:r>
            <a:r>
              <a:rPr lang="en-US" sz="1600" dirty="0" smtClean="0">
                <a:solidFill>
                  <a:schemeClr val="tx1"/>
                </a:solidFill>
              </a:rPr>
              <a:t>”</a:t>
            </a:r>
          </a:p>
          <a:p>
            <a:r>
              <a:rPr lang="en-US" sz="1600" dirty="0">
                <a:solidFill>
                  <a:schemeClr val="tx1"/>
                </a:solidFill>
              </a:rPr>
              <a:t>	</a:t>
            </a:r>
            <a:r>
              <a:rPr lang="en-US" sz="1600" dirty="0" smtClean="0">
                <a:solidFill>
                  <a:schemeClr val="tx1"/>
                </a:solidFill>
              </a:rPr>
              <a:t>--</a:t>
            </a:r>
            <a:r>
              <a:rPr lang="en-US" sz="1600" dirty="0">
                <a:solidFill>
                  <a:schemeClr val="tx1"/>
                </a:solidFill>
              </a:rPr>
              <a:t>items '[{"</a:t>
            </a:r>
            <a:r>
              <a:rPr lang="en-US" sz="1600" dirty="0" err="1">
                <a:solidFill>
                  <a:schemeClr val="tx1"/>
                </a:solidFill>
              </a:rPr>
              <a:t>CaptureTime</a:t>
            </a:r>
            <a:r>
              <a:rPr lang="en-US" sz="1600" dirty="0">
                <a:solidFill>
                  <a:schemeClr val="tx1"/>
                </a:solidFill>
              </a:rPr>
              <a:t>": "2016-08-22T10:01:01Z", "</a:t>
            </a:r>
            <a:r>
              <a:rPr lang="en-US" sz="1600" dirty="0" err="1">
                <a:solidFill>
                  <a:schemeClr val="tx1"/>
                </a:solidFill>
              </a:rPr>
              <a:t>TypeName</a:t>
            </a:r>
            <a:r>
              <a:rPr lang="en-US" sz="1600" dirty="0">
                <a:solidFill>
                  <a:schemeClr val="tx1"/>
                </a:solidFill>
              </a:rPr>
              <a:t>": "</a:t>
            </a:r>
            <a:r>
              <a:rPr lang="en-US" sz="1600" dirty="0" err="1">
                <a:solidFill>
                  <a:schemeClr val="tx1"/>
                </a:solidFill>
              </a:rPr>
              <a:t>Custom:RackInfo</a:t>
            </a:r>
            <a:r>
              <a:rPr lang="en-US" sz="1600" dirty="0">
                <a:solidFill>
                  <a:schemeClr val="tx1"/>
                </a:solidFill>
              </a:rPr>
              <a:t>", "Content":[{"</a:t>
            </a:r>
            <a:r>
              <a:rPr lang="en-US" sz="1600" dirty="0" err="1">
                <a:solidFill>
                  <a:schemeClr val="tx1"/>
                </a:solidFill>
              </a:rPr>
              <a:t>RackLocation</a:t>
            </a:r>
            <a:r>
              <a:rPr lang="en-US" sz="1600" dirty="0">
                <a:solidFill>
                  <a:schemeClr val="tx1"/>
                </a:solidFill>
              </a:rPr>
              <a:t>": "Bay B/Row C/Rack D/Shelf E"}], "</a:t>
            </a:r>
            <a:r>
              <a:rPr lang="en-US" sz="1600" dirty="0" err="1">
                <a:solidFill>
                  <a:schemeClr val="tx1"/>
                </a:solidFill>
              </a:rPr>
              <a:t>SchemaVersion</a:t>
            </a:r>
            <a:r>
              <a:rPr lang="en-US" sz="1600" dirty="0">
                <a:solidFill>
                  <a:schemeClr val="tx1"/>
                </a:solidFill>
              </a:rPr>
              <a:t>": "1.0</a:t>
            </a:r>
            <a:r>
              <a:rPr lang="en-US" sz="1600" dirty="0" smtClean="0">
                <a:solidFill>
                  <a:schemeClr val="tx1"/>
                </a:solidFill>
              </a:rPr>
              <a:t>"}]'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51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Ok, now what can I do with it?</a:t>
            </a:r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2565"/>
            <a:ext cx="9144000" cy="336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4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can request instances for their inventory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600" dirty="0" err="1">
                <a:solidFill>
                  <a:schemeClr val="tx1"/>
                </a:solidFill>
              </a:rPr>
              <a:t>aws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ssm</a:t>
            </a:r>
            <a:r>
              <a:rPr lang="en-US" sz="1600" dirty="0">
                <a:solidFill>
                  <a:schemeClr val="tx1"/>
                </a:solidFill>
              </a:rPr>
              <a:t> get-inventory --filters </a:t>
            </a:r>
            <a:r>
              <a:rPr lang="en-US" sz="1600" dirty="0" smtClean="0">
                <a:solidFill>
                  <a:schemeClr val="tx1"/>
                </a:solidFill>
              </a:rPr>
              <a:t>	Key=</a:t>
            </a:r>
            <a:r>
              <a:rPr lang="en-US" sz="1600" dirty="0" err="1" smtClean="0">
                <a:solidFill>
                  <a:schemeClr val="tx1"/>
                </a:solidFill>
              </a:rPr>
              <a:t>AWS:InstanceInformation.PlatformType</a:t>
            </a:r>
            <a:r>
              <a:rPr lang="en-US" sz="1600" dirty="0" smtClean="0">
                <a:solidFill>
                  <a:schemeClr val="tx1"/>
                </a:solidFill>
              </a:rPr>
              <a:t>,</a:t>
            </a:r>
          </a:p>
          <a:p>
            <a:r>
              <a:rPr lang="en-US" sz="1600" dirty="0">
                <a:solidFill>
                  <a:schemeClr val="tx1"/>
                </a:solidFill>
              </a:rPr>
              <a:t>	</a:t>
            </a:r>
            <a:r>
              <a:rPr lang="en-US" sz="1600" dirty="0" smtClean="0">
                <a:solidFill>
                  <a:schemeClr val="tx1"/>
                </a:solidFill>
              </a:rPr>
              <a:t>	Values=Windows,</a:t>
            </a:r>
          </a:p>
          <a:p>
            <a:r>
              <a:rPr lang="en-US" sz="1600" dirty="0">
                <a:solidFill>
                  <a:schemeClr val="tx1"/>
                </a:solidFill>
              </a:rPr>
              <a:t>	</a:t>
            </a:r>
            <a:r>
              <a:rPr lang="en-US" sz="1600" dirty="0" smtClean="0">
                <a:solidFill>
                  <a:schemeClr val="tx1"/>
                </a:solidFill>
              </a:rPr>
              <a:t>	Type=Equal</a:t>
            </a:r>
          </a:p>
          <a:p>
            <a:r>
              <a:rPr lang="en-US" sz="1600" dirty="0">
                <a:solidFill>
                  <a:schemeClr val="tx1"/>
                </a:solidFill>
              </a:rPr>
              <a:t>	</a:t>
            </a:r>
            <a:r>
              <a:rPr lang="en-US" sz="1600" dirty="0" smtClean="0">
                <a:solidFill>
                  <a:schemeClr val="tx1"/>
                </a:solidFill>
              </a:rPr>
              <a:t>Key=</a:t>
            </a:r>
            <a:r>
              <a:rPr lang="en-US" sz="1600" dirty="0" err="1" smtClean="0">
                <a:solidFill>
                  <a:schemeClr val="tx1"/>
                </a:solidFill>
              </a:rPr>
              <a:t>AWS:InstanceInformation.ResourceType</a:t>
            </a:r>
            <a:r>
              <a:rPr lang="en-US" sz="1600" dirty="0" smtClean="0">
                <a:solidFill>
                  <a:schemeClr val="tx1"/>
                </a:solidFill>
              </a:rPr>
              <a:t>,</a:t>
            </a:r>
          </a:p>
          <a:p>
            <a:r>
              <a:rPr lang="en-US" sz="1600" dirty="0">
                <a:solidFill>
                  <a:schemeClr val="tx1"/>
                </a:solidFill>
              </a:rPr>
              <a:t>	</a:t>
            </a:r>
            <a:r>
              <a:rPr lang="en-US" sz="1600" dirty="0" smtClean="0">
                <a:solidFill>
                  <a:schemeClr val="tx1"/>
                </a:solidFill>
              </a:rPr>
              <a:t>	Values=</a:t>
            </a:r>
            <a:r>
              <a:rPr lang="en-US" sz="1600" dirty="0" err="1" smtClean="0">
                <a:solidFill>
                  <a:schemeClr val="tx1"/>
                </a:solidFill>
              </a:rPr>
              <a:t>ManagedInstance</a:t>
            </a:r>
            <a:r>
              <a:rPr lang="en-US" sz="1600" dirty="0" smtClean="0">
                <a:solidFill>
                  <a:schemeClr val="tx1"/>
                </a:solidFill>
              </a:rPr>
              <a:t>,</a:t>
            </a:r>
          </a:p>
          <a:p>
            <a:r>
              <a:rPr lang="en-US" sz="1600" dirty="0">
                <a:solidFill>
                  <a:schemeClr val="tx1"/>
                </a:solidFill>
              </a:rPr>
              <a:t>	</a:t>
            </a:r>
            <a:r>
              <a:rPr lang="en-US" sz="1600" dirty="0" smtClean="0">
                <a:solidFill>
                  <a:schemeClr val="tx1"/>
                </a:solidFill>
              </a:rPr>
              <a:t>	Type=Equal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25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configuration</a:t>
            </a:r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3089"/>
            <a:ext cx="9144000" cy="378020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25040" y="1097280"/>
            <a:ext cx="233680" cy="21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48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78" y="0"/>
            <a:ext cx="69761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62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do I</a:t>
            </a:r>
            <a:r>
              <a:rPr lang="is-IS" smtClean="0"/>
              <a:t>…</a:t>
            </a:r>
            <a:endParaRPr lang="en-US"/>
          </a:p>
        </p:txBody>
      </p:sp>
      <p:sp>
        <p:nvSpPr>
          <p:cNvPr id="13" name="Espace réservé du contenu 12"/>
          <p:cNvSpPr>
            <a:spLocks noGrp="1"/>
          </p:cNvSpPr>
          <p:nvPr>
            <p:ph idx="1"/>
          </p:nvPr>
        </p:nvSpPr>
        <p:spPr>
          <a:xfrm>
            <a:off x="931208" y="2199470"/>
            <a:ext cx="7024072" cy="117365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mtClean="0"/>
              <a:t>Apply changes on a schedule?</a:t>
            </a:r>
            <a:endParaRPr lang="en-US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391" y="3159313"/>
            <a:ext cx="20701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works</a:t>
            </a:r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/>
              <a:t>Create a window </a:t>
            </a:r>
            <a:r>
              <a:rPr lang="en-US" dirty="0" smtClean="0"/>
              <a:t>from a schedule (CRON compatible)</a:t>
            </a:r>
          </a:p>
          <a:p>
            <a:pPr lvl="1"/>
            <a:endParaRPr lang="en-US" dirty="0"/>
          </a:p>
          <a:p>
            <a:r>
              <a:rPr lang="en-US" b="1" i="1" dirty="0" smtClean="0"/>
              <a:t>Select managed instances </a:t>
            </a:r>
            <a:r>
              <a:rPr lang="en-US" dirty="0" smtClean="0"/>
              <a:t>from your Amazon EC2 or on-premises instances by tag or id (still)</a:t>
            </a:r>
          </a:p>
          <a:p>
            <a:pPr lvl="1"/>
            <a:endParaRPr lang="en-US" dirty="0"/>
          </a:p>
          <a:p>
            <a:r>
              <a:rPr lang="en-US" b="1" i="1" dirty="0" smtClean="0"/>
              <a:t>Select the tasks </a:t>
            </a:r>
            <a:r>
              <a:rPr lang="en-US" dirty="0" smtClean="0"/>
              <a:t>for </a:t>
            </a:r>
            <a:r>
              <a:rPr lang="en-US" dirty="0"/>
              <a:t>command </a:t>
            </a:r>
            <a:r>
              <a:rPr lang="en-US" dirty="0" smtClean="0"/>
              <a:t>customization</a:t>
            </a:r>
            <a:endParaRPr lang="en-US" dirty="0"/>
          </a:p>
        </p:txBody>
      </p:sp>
      <p:sp>
        <p:nvSpPr>
          <p:cNvPr id="6" name="Oval 9"/>
          <p:cNvSpPr/>
          <p:nvPr/>
        </p:nvSpPr>
        <p:spPr>
          <a:xfrm>
            <a:off x="285989" y="1029652"/>
            <a:ext cx="429376" cy="429376"/>
          </a:xfrm>
          <a:prstGeom prst="ellipse">
            <a:avLst/>
          </a:prstGeom>
          <a:solidFill>
            <a:srgbClr val="FF86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1</a:t>
            </a:r>
            <a:endParaRPr lang="en-US" sz="2000" b="1" dirty="0"/>
          </a:p>
        </p:txBody>
      </p:sp>
      <p:sp>
        <p:nvSpPr>
          <p:cNvPr id="7" name="Oval 9"/>
          <p:cNvSpPr/>
          <p:nvPr/>
        </p:nvSpPr>
        <p:spPr>
          <a:xfrm>
            <a:off x="285989" y="1828003"/>
            <a:ext cx="429376" cy="429376"/>
          </a:xfrm>
          <a:prstGeom prst="ellipse">
            <a:avLst/>
          </a:prstGeom>
          <a:solidFill>
            <a:srgbClr val="FF86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2</a:t>
            </a:r>
            <a:endParaRPr lang="en-US" sz="2000" b="1" dirty="0"/>
          </a:p>
        </p:txBody>
      </p:sp>
      <p:sp>
        <p:nvSpPr>
          <p:cNvPr id="8" name="Oval 9"/>
          <p:cNvSpPr/>
          <p:nvPr/>
        </p:nvSpPr>
        <p:spPr>
          <a:xfrm>
            <a:off x="307818" y="2973102"/>
            <a:ext cx="429376" cy="429376"/>
          </a:xfrm>
          <a:prstGeom prst="ellipse">
            <a:avLst/>
          </a:prstGeom>
          <a:solidFill>
            <a:srgbClr val="FF86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3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7563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136"/>
            <a:ext cx="9144000" cy="489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do I</a:t>
            </a:r>
            <a:r>
              <a:rPr lang="is-IS" smtClean="0"/>
              <a:t>…</a:t>
            </a:r>
            <a:endParaRPr lang="en-US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460" y="1635760"/>
            <a:ext cx="1800000" cy="18000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6540" y="1635760"/>
            <a:ext cx="1800000" cy="1800000"/>
          </a:xfrm>
          <a:prstGeom prst="rect">
            <a:avLst/>
          </a:prstGeom>
        </p:spPr>
      </p:pic>
      <p:sp>
        <p:nvSpPr>
          <p:cNvPr id="8" name="Text Placeholder 2"/>
          <p:cNvSpPr txBox="1">
            <a:spLocks/>
          </p:cNvSpPr>
          <p:nvPr/>
        </p:nvSpPr>
        <p:spPr>
          <a:xfrm>
            <a:off x="632460" y="3435760"/>
            <a:ext cx="1797050" cy="340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Tx/>
              <a:buNone/>
              <a:defRPr sz="1400" b="0" i="0" kern="1200">
                <a:solidFill>
                  <a:srgbClr val="4D4D4C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/>
              <a:t>Distributed</a:t>
            </a:r>
            <a:endParaRPr lang="en-US" b="1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3616550" y="3435760"/>
            <a:ext cx="1797050" cy="340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Tx/>
              <a:buNone/>
              <a:defRPr sz="1400" b="0" i="0" kern="1200">
                <a:solidFill>
                  <a:srgbClr val="4D4D4C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/>
              <a:t>Hands-free</a:t>
            </a:r>
            <a:endParaRPr lang="en-US" b="1"/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6609490" y="3435760"/>
            <a:ext cx="1797050" cy="340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Tx/>
              <a:buNone/>
              <a:defRPr sz="1400" b="0" i="0" kern="1200">
                <a:solidFill>
                  <a:srgbClr val="4D4D4C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/>
              <a:t>Programmatic</a:t>
            </a:r>
            <a:endParaRPr lang="en-US" b="1"/>
          </a:p>
        </p:txBody>
      </p:sp>
      <p:grpSp>
        <p:nvGrpSpPr>
          <p:cNvPr id="7" name="Grouper 6"/>
          <p:cNvGrpSpPr/>
          <p:nvPr/>
        </p:nvGrpSpPr>
        <p:grpSpPr>
          <a:xfrm>
            <a:off x="3610650" y="1635760"/>
            <a:ext cx="1808850" cy="1800000"/>
            <a:chOff x="3610650" y="1635760"/>
            <a:chExt cx="1808850" cy="1800000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9500" y="1635760"/>
              <a:ext cx="1800000" cy="1800000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0650" y="1635760"/>
              <a:ext cx="18000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878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a target</a:t>
            </a:r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68456"/>
            <a:ext cx="9144000" cy="394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a task</a:t>
            </a:r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9285"/>
            <a:ext cx="9144000" cy="366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81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Specify parameters and execution model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240" y="662482"/>
            <a:ext cx="6319520" cy="381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53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do I</a:t>
            </a:r>
            <a:r>
              <a:rPr lang="is-IS" smtClean="0"/>
              <a:t>…</a:t>
            </a:r>
            <a:endParaRPr lang="en-US"/>
          </a:p>
        </p:txBody>
      </p:sp>
      <p:sp>
        <p:nvSpPr>
          <p:cNvPr id="13" name="Espace réservé du contenu 12"/>
          <p:cNvSpPr>
            <a:spLocks noGrp="1"/>
          </p:cNvSpPr>
          <p:nvPr>
            <p:ph idx="1"/>
          </p:nvPr>
        </p:nvSpPr>
        <p:spPr>
          <a:xfrm>
            <a:off x="931208" y="2199470"/>
            <a:ext cx="7024072" cy="117365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 smtClean="0"/>
              <a:t>Patch my Windows Amazon EC2 Instances?</a:t>
            </a:r>
            <a:endParaRPr lang="en-US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741" y="3159313"/>
            <a:ext cx="18034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22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works</a:t>
            </a:r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/>
              <a:t>Create a baseline </a:t>
            </a:r>
            <a:r>
              <a:rPr lang="en-US" dirty="0" smtClean="0"/>
              <a:t>for your patches</a:t>
            </a:r>
          </a:p>
          <a:p>
            <a:pPr lvl="1"/>
            <a:endParaRPr lang="en-US" dirty="0"/>
          </a:p>
          <a:p>
            <a:r>
              <a:rPr lang="en-US" b="1" i="1" dirty="0" smtClean="0"/>
              <a:t>Select a patch group </a:t>
            </a:r>
            <a:r>
              <a:rPr lang="en-US" dirty="0" smtClean="0"/>
              <a:t>from your Amazon EC2 instances by tag</a:t>
            </a:r>
          </a:p>
          <a:p>
            <a:pPr lvl="1"/>
            <a:endParaRPr lang="en-US" dirty="0"/>
          </a:p>
          <a:p>
            <a:r>
              <a:rPr lang="en-US" b="1" i="1" dirty="0" smtClean="0"/>
              <a:t>Create a Maintenance Window </a:t>
            </a:r>
            <a:r>
              <a:rPr lang="en-US" dirty="0" smtClean="0"/>
              <a:t>for applying your patches (by tag)</a:t>
            </a:r>
          </a:p>
        </p:txBody>
      </p:sp>
      <p:sp>
        <p:nvSpPr>
          <p:cNvPr id="6" name="Oval 9"/>
          <p:cNvSpPr/>
          <p:nvPr/>
        </p:nvSpPr>
        <p:spPr>
          <a:xfrm>
            <a:off x="285989" y="1029652"/>
            <a:ext cx="429376" cy="429376"/>
          </a:xfrm>
          <a:prstGeom prst="ellipse">
            <a:avLst/>
          </a:prstGeom>
          <a:solidFill>
            <a:srgbClr val="FF86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1</a:t>
            </a:r>
            <a:endParaRPr lang="en-US" sz="2000" b="1" dirty="0"/>
          </a:p>
        </p:txBody>
      </p:sp>
      <p:sp>
        <p:nvSpPr>
          <p:cNvPr id="7" name="Oval 9"/>
          <p:cNvSpPr/>
          <p:nvPr/>
        </p:nvSpPr>
        <p:spPr>
          <a:xfrm>
            <a:off x="285989" y="1828003"/>
            <a:ext cx="429376" cy="429376"/>
          </a:xfrm>
          <a:prstGeom prst="ellipse">
            <a:avLst/>
          </a:prstGeom>
          <a:solidFill>
            <a:srgbClr val="FF86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2</a:t>
            </a:r>
            <a:endParaRPr lang="en-US" sz="2000" b="1" dirty="0"/>
          </a:p>
        </p:txBody>
      </p:sp>
      <p:sp>
        <p:nvSpPr>
          <p:cNvPr id="8" name="Oval 9"/>
          <p:cNvSpPr/>
          <p:nvPr/>
        </p:nvSpPr>
        <p:spPr>
          <a:xfrm>
            <a:off x="307818" y="2973102"/>
            <a:ext cx="429376" cy="429376"/>
          </a:xfrm>
          <a:prstGeom prst="ellipse">
            <a:avLst/>
          </a:prstGeom>
          <a:solidFill>
            <a:srgbClr val="FF86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3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12548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baseline</a:t>
            </a:r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60128"/>
            <a:ext cx="9144000" cy="430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9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Attach the patch group to your policy (by tag)</a:t>
            </a:r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41" y="920013"/>
            <a:ext cx="7924800" cy="395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0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 Your Instances</a:t>
            </a:r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028700"/>
            <a:ext cx="61722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1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do I</a:t>
            </a:r>
            <a:r>
              <a:rPr lang="is-IS" smtClean="0"/>
              <a:t>…</a:t>
            </a:r>
            <a:endParaRPr lang="en-US"/>
          </a:p>
        </p:txBody>
      </p:sp>
      <p:sp>
        <p:nvSpPr>
          <p:cNvPr id="13" name="Espace réservé du contenu 12"/>
          <p:cNvSpPr>
            <a:spLocks noGrp="1"/>
          </p:cNvSpPr>
          <p:nvPr>
            <p:ph idx="1"/>
          </p:nvPr>
        </p:nvSpPr>
        <p:spPr>
          <a:xfrm>
            <a:off x="931208" y="2199470"/>
            <a:ext cx="7024072" cy="117365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mtClean="0"/>
              <a:t>Automate my processes?</a:t>
            </a:r>
            <a:endParaRPr lang="en-US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741" y="3159313"/>
            <a:ext cx="18034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82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works</a:t>
            </a:r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/>
              <a:t>Run an automation document </a:t>
            </a:r>
            <a:r>
              <a:rPr lang="en-US" dirty="0" smtClean="0"/>
              <a:t>directly in the console or via API from a document</a:t>
            </a:r>
          </a:p>
          <a:p>
            <a:pPr lvl="1"/>
            <a:endParaRPr lang="en-US" dirty="0"/>
          </a:p>
          <a:p>
            <a:r>
              <a:rPr lang="en-US" b="1" i="1" dirty="0" smtClean="0"/>
              <a:t>Leverage Maintenance Windows </a:t>
            </a:r>
            <a:r>
              <a:rPr lang="en-US" dirty="0" smtClean="0"/>
              <a:t>to have regular (or event-based) automation documents executed</a:t>
            </a:r>
          </a:p>
        </p:txBody>
      </p:sp>
      <p:sp>
        <p:nvSpPr>
          <p:cNvPr id="6" name="Oval 9"/>
          <p:cNvSpPr/>
          <p:nvPr/>
        </p:nvSpPr>
        <p:spPr>
          <a:xfrm>
            <a:off x="285989" y="1029652"/>
            <a:ext cx="429376" cy="429376"/>
          </a:xfrm>
          <a:prstGeom prst="ellipse">
            <a:avLst/>
          </a:prstGeom>
          <a:solidFill>
            <a:srgbClr val="FF86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1</a:t>
            </a:r>
            <a:endParaRPr lang="en-US" sz="2000" b="1" dirty="0"/>
          </a:p>
        </p:txBody>
      </p:sp>
      <p:sp>
        <p:nvSpPr>
          <p:cNvPr id="7" name="Oval 9"/>
          <p:cNvSpPr/>
          <p:nvPr/>
        </p:nvSpPr>
        <p:spPr>
          <a:xfrm>
            <a:off x="336789" y="2174751"/>
            <a:ext cx="429376" cy="429376"/>
          </a:xfrm>
          <a:prstGeom prst="ellipse">
            <a:avLst/>
          </a:prstGeom>
          <a:solidFill>
            <a:srgbClr val="FF86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2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82685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do I</a:t>
            </a:r>
            <a:r>
              <a:rPr lang="is-IS" smtClean="0"/>
              <a:t>…</a:t>
            </a:r>
            <a:endParaRPr lang="en-US"/>
          </a:p>
        </p:txBody>
      </p:sp>
      <p:sp>
        <p:nvSpPr>
          <p:cNvPr id="13" name="Espace réservé du contenu 12"/>
          <p:cNvSpPr>
            <a:spLocks noGrp="1"/>
          </p:cNvSpPr>
          <p:nvPr>
            <p:ph idx="1"/>
          </p:nvPr>
        </p:nvSpPr>
        <p:spPr>
          <a:xfrm>
            <a:off x="931208" y="2199470"/>
            <a:ext cx="7024072" cy="117365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mtClean="0"/>
              <a:t>Execute a command on multiple instances?</a:t>
            </a: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091" y="3159313"/>
            <a:ext cx="17907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7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a document</a:t>
            </a:r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01" y="660128"/>
            <a:ext cx="8361680" cy="419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Specify the parameters</a:t>
            </a:r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21" y="782048"/>
            <a:ext cx="7813040" cy="392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0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I do ?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340592" y="1009332"/>
            <a:ext cx="8205304" cy="1175068"/>
          </a:xfrm>
        </p:spPr>
        <p:txBody>
          <a:bodyPr/>
          <a:lstStyle/>
          <a:p>
            <a:r>
              <a:rPr lang="en-US" dirty="0" smtClean="0"/>
              <a:t>Everything that a document allows </a:t>
            </a:r>
            <a:r>
              <a:rPr lang="en-US" dirty="0" smtClean="0">
                <a:sym typeface="Wingdings"/>
              </a:rPr>
              <a:t></a:t>
            </a:r>
          </a:p>
          <a:p>
            <a:pPr lvl="1"/>
            <a:r>
              <a:rPr lang="en-US" dirty="0" smtClean="0">
                <a:sym typeface="Wingdings"/>
              </a:rPr>
              <a:t>Automate processes *inside* and *outside* the instances</a:t>
            </a:r>
          </a:p>
        </p:txBody>
      </p:sp>
      <p:grpSp>
        <p:nvGrpSpPr>
          <p:cNvPr id="7" name="Grouper 6"/>
          <p:cNvGrpSpPr/>
          <p:nvPr/>
        </p:nvGrpSpPr>
        <p:grpSpPr>
          <a:xfrm>
            <a:off x="0" y="3320375"/>
            <a:ext cx="1102744" cy="1251624"/>
            <a:chOff x="1040229" y="2426295"/>
            <a:chExt cx="1102744" cy="1251624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47141" y="2426295"/>
              <a:ext cx="688921" cy="720000"/>
            </a:xfrm>
            <a:prstGeom prst="rect">
              <a:avLst/>
            </a:prstGeom>
          </p:spPr>
        </p:pic>
        <p:sp>
          <p:nvSpPr>
            <p:cNvPr id="6" name="Text Placeholder 2"/>
            <p:cNvSpPr txBox="1">
              <a:spLocks/>
            </p:cNvSpPr>
            <p:nvPr/>
          </p:nvSpPr>
          <p:spPr>
            <a:xfrm>
              <a:off x="1040229" y="3146295"/>
              <a:ext cx="1102744" cy="5316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Tx/>
                <a:buNone/>
                <a:defRPr sz="1400" b="0" i="0" kern="1200">
                  <a:solidFill>
                    <a:srgbClr val="4D4D4C"/>
                  </a:solidFill>
                  <a:latin typeface="Arial"/>
                  <a:ea typeface="+mn-ea"/>
                  <a:cs typeface="Arial"/>
                </a:defRPr>
              </a:lvl1pPr>
              <a:lvl2pPr marL="457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200" b="0" i="0" kern="1200">
                  <a:solidFill>
                    <a:schemeClr val="accent6">
                      <a:lumMod val="50000"/>
                    </a:schemeClr>
                  </a:solidFill>
                  <a:latin typeface="Arial"/>
                  <a:ea typeface="+mn-ea"/>
                  <a:cs typeface="Arial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000" b="0" i="0" kern="1200">
                  <a:solidFill>
                    <a:schemeClr val="accent6">
                      <a:lumMod val="50000"/>
                    </a:schemeClr>
                  </a:solidFill>
                  <a:latin typeface="Arial"/>
                  <a:ea typeface="+mn-ea"/>
                  <a:cs typeface="Arial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b="0" i="0" kern="1200">
                  <a:solidFill>
                    <a:schemeClr val="accent6">
                      <a:lumMod val="50000"/>
                    </a:schemeClr>
                  </a:solidFill>
                  <a:latin typeface="Arial"/>
                  <a:ea typeface="+mn-ea"/>
                  <a:cs typeface="Arial"/>
                </a:defRPr>
              </a:lvl4pPr>
              <a:lvl5pPr marL="18288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b="0" i="0" kern="1200">
                  <a:solidFill>
                    <a:schemeClr val="accent6">
                      <a:lumMod val="50000"/>
                    </a:schemeClr>
                  </a:solidFill>
                  <a:latin typeface="Arial"/>
                  <a:ea typeface="+mn-ea"/>
                  <a:cs typeface="Arial"/>
                </a:defRPr>
              </a:lvl5pPr>
              <a:lvl6pPr marL="22860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smtClean="0"/>
                <a:t>Up-to-date </a:t>
              </a:r>
              <a:r>
                <a:rPr lang="en-US" b="1" dirty="0" smtClean="0"/>
                <a:t>AMIs</a:t>
              </a:r>
              <a:endParaRPr lang="en-US" b="1" dirty="0"/>
            </a:p>
          </p:txBody>
        </p:sp>
      </p:grpSp>
      <p:sp>
        <p:nvSpPr>
          <p:cNvPr id="8" name="Text Placeholder 2"/>
          <p:cNvSpPr txBox="1">
            <a:spLocks/>
          </p:cNvSpPr>
          <p:nvPr/>
        </p:nvSpPr>
        <p:spPr>
          <a:xfrm>
            <a:off x="336789" y="2737848"/>
            <a:ext cx="3091086" cy="30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Tx/>
              <a:buNone/>
              <a:defRPr sz="1400" b="0" i="0" kern="1200">
                <a:solidFill>
                  <a:srgbClr val="4D4D4C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Processes</a:t>
            </a:r>
            <a:endParaRPr lang="en-US" b="1" dirty="0"/>
          </a:p>
        </p:txBody>
      </p:sp>
      <p:grpSp>
        <p:nvGrpSpPr>
          <p:cNvPr id="19" name="Grouper 18"/>
          <p:cNvGrpSpPr/>
          <p:nvPr/>
        </p:nvGrpSpPr>
        <p:grpSpPr>
          <a:xfrm>
            <a:off x="5547792" y="3320375"/>
            <a:ext cx="1282606" cy="1020936"/>
            <a:chOff x="5293792" y="3320375"/>
            <a:chExt cx="1282606" cy="1020936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36260" y="3320375"/>
              <a:ext cx="597670" cy="720000"/>
            </a:xfrm>
            <a:prstGeom prst="rect">
              <a:avLst/>
            </a:prstGeom>
          </p:spPr>
        </p:pic>
        <p:sp>
          <p:nvSpPr>
            <p:cNvPr id="10" name="Text Placeholder 2"/>
            <p:cNvSpPr txBox="1">
              <a:spLocks/>
            </p:cNvSpPr>
            <p:nvPr/>
          </p:nvSpPr>
          <p:spPr>
            <a:xfrm>
              <a:off x="5293792" y="4040375"/>
              <a:ext cx="1282606" cy="30093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Tx/>
                <a:buNone/>
                <a:defRPr sz="1400" b="0" i="0" kern="1200">
                  <a:solidFill>
                    <a:srgbClr val="4D4D4C"/>
                  </a:solidFill>
                  <a:latin typeface="Arial"/>
                  <a:ea typeface="+mn-ea"/>
                  <a:cs typeface="Arial"/>
                </a:defRPr>
              </a:lvl1pPr>
              <a:lvl2pPr marL="457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200" b="0" i="0" kern="1200">
                  <a:solidFill>
                    <a:schemeClr val="accent6">
                      <a:lumMod val="50000"/>
                    </a:schemeClr>
                  </a:solidFill>
                  <a:latin typeface="Arial"/>
                  <a:ea typeface="+mn-ea"/>
                  <a:cs typeface="Arial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000" b="0" i="0" kern="1200">
                  <a:solidFill>
                    <a:schemeClr val="accent6">
                      <a:lumMod val="50000"/>
                    </a:schemeClr>
                  </a:solidFill>
                  <a:latin typeface="Arial"/>
                  <a:ea typeface="+mn-ea"/>
                  <a:cs typeface="Arial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b="0" i="0" kern="1200">
                  <a:solidFill>
                    <a:schemeClr val="accent6">
                      <a:lumMod val="50000"/>
                    </a:schemeClr>
                  </a:solidFill>
                  <a:latin typeface="Arial"/>
                  <a:ea typeface="+mn-ea"/>
                  <a:cs typeface="Arial"/>
                </a:defRPr>
              </a:lvl4pPr>
              <a:lvl5pPr marL="18288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b="0" i="0" kern="1200">
                  <a:solidFill>
                    <a:schemeClr val="accent6">
                      <a:lumMod val="50000"/>
                    </a:schemeClr>
                  </a:solidFill>
                  <a:latin typeface="Arial"/>
                  <a:ea typeface="+mn-ea"/>
                  <a:cs typeface="Arial"/>
                </a:defRPr>
              </a:lvl5pPr>
              <a:lvl6pPr marL="22860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 smtClean="0"/>
                <a:t>Lambda</a:t>
              </a:r>
              <a:endParaRPr lang="en-US" b="1" dirty="0"/>
            </a:p>
          </p:txBody>
        </p:sp>
      </p:grpSp>
      <p:grpSp>
        <p:nvGrpSpPr>
          <p:cNvPr id="20" name="Grouper 19"/>
          <p:cNvGrpSpPr/>
          <p:nvPr/>
        </p:nvGrpSpPr>
        <p:grpSpPr>
          <a:xfrm>
            <a:off x="6785562" y="3320375"/>
            <a:ext cx="1282606" cy="1020936"/>
            <a:chOff x="6531562" y="3320375"/>
            <a:chExt cx="1282606" cy="1020936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28405" y="3320375"/>
              <a:ext cx="688921" cy="720000"/>
            </a:xfrm>
            <a:prstGeom prst="rect">
              <a:avLst/>
            </a:prstGeom>
          </p:spPr>
        </p:pic>
        <p:sp>
          <p:nvSpPr>
            <p:cNvPr id="12" name="Text Placeholder 2"/>
            <p:cNvSpPr txBox="1">
              <a:spLocks/>
            </p:cNvSpPr>
            <p:nvPr/>
          </p:nvSpPr>
          <p:spPr>
            <a:xfrm>
              <a:off x="6531562" y="4040375"/>
              <a:ext cx="1282606" cy="30093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Tx/>
                <a:buNone/>
                <a:defRPr sz="1400" b="0" i="0" kern="1200">
                  <a:solidFill>
                    <a:srgbClr val="4D4D4C"/>
                  </a:solidFill>
                  <a:latin typeface="Arial"/>
                  <a:ea typeface="+mn-ea"/>
                  <a:cs typeface="Arial"/>
                </a:defRPr>
              </a:lvl1pPr>
              <a:lvl2pPr marL="457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200" b="0" i="0" kern="1200">
                  <a:solidFill>
                    <a:schemeClr val="accent6">
                      <a:lumMod val="50000"/>
                    </a:schemeClr>
                  </a:solidFill>
                  <a:latin typeface="Arial"/>
                  <a:ea typeface="+mn-ea"/>
                  <a:cs typeface="Arial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000" b="0" i="0" kern="1200">
                  <a:solidFill>
                    <a:schemeClr val="accent6">
                      <a:lumMod val="50000"/>
                    </a:schemeClr>
                  </a:solidFill>
                  <a:latin typeface="Arial"/>
                  <a:ea typeface="+mn-ea"/>
                  <a:cs typeface="Arial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b="0" i="0" kern="1200">
                  <a:solidFill>
                    <a:schemeClr val="accent6">
                      <a:lumMod val="50000"/>
                    </a:schemeClr>
                  </a:solidFill>
                  <a:latin typeface="Arial"/>
                  <a:ea typeface="+mn-ea"/>
                  <a:cs typeface="Arial"/>
                </a:defRPr>
              </a:lvl4pPr>
              <a:lvl5pPr marL="18288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b="0" i="0" kern="1200">
                  <a:solidFill>
                    <a:schemeClr val="accent6">
                      <a:lumMod val="50000"/>
                    </a:schemeClr>
                  </a:solidFill>
                  <a:latin typeface="Arial"/>
                  <a:ea typeface="+mn-ea"/>
                  <a:cs typeface="Arial"/>
                </a:defRPr>
              </a:lvl5pPr>
              <a:lvl6pPr marL="22860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 smtClean="0"/>
                <a:t>AMI</a:t>
              </a:r>
              <a:endParaRPr lang="en-US" b="1" dirty="0"/>
            </a:p>
          </p:txBody>
        </p:sp>
      </p:grpSp>
      <p:grpSp>
        <p:nvGrpSpPr>
          <p:cNvPr id="21" name="Grouper 20"/>
          <p:cNvGrpSpPr/>
          <p:nvPr/>
        </p:nvGrpSpPr>
        <p:grpSpPr>
          <a:xfrm>
            <a:off x="7688660" y="3320375"/>
            <a:ext cx="1528414" cy="1020936"/>
            <a:chOff x="7434660" y="3320375"/>
            <a:chExt cx="1528414" cy="1020936"/>
          </a:xfrm>
        </p:grpSpPr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55641" y="3320375"/>
              <a:ext cx="686452" cy="720000"/>
            </a:xfrm>
            <a:prstGeom prst="rect">
              <a:avLst/>
            </a:prstGeom>
          </p:spPr>
        </p:pic>
        <p:sp>
          <p:nvSpPr>
            <p:cNvPr id="14" name="Text Placeholder 2"/>
            <p:cNvSpPr txBox="1">
              <a:spLocks/>
            </p:cNvSpPr>
            <p:nvPr/>
          </p:nvSpPr>
          <p:spPr>
            <a:xfrm>
              <a:off x="7434660" y="4040375"/>
              <a:ext cx="1528414" cy="30093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Tx/>
                <a:buNone/>
                <a:defRPr sz="1400" b="0" i="0" kern="1200">
                  <a:solidFill>
                    <a:srgbClr val="4D4D4C"/>
                  </a:solidFill>
                  <a:latin typeface="Arial"/>
                  <a:ea typeface="+mn-ea"/>
                  <a:cs typeface="Arial"/>
                </a:defRPr>
              </a:lvl1pPr>
              <a:lvl2pPr marL="457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200" b="0" i="0" kern="1200">
                  <a:solidFill>
                    <a:schemeClr val="accent6">
                      <a:lumMod val="50000"/>
                    </a:schemeClr>
                  </a:solidFill>
                  <a:latin typeface="Arial"/>
                  <a:ea typeface="+mn-ea"/>
                  <a:cs typeface="Arial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000" b="0" i="0" kern="1200">
                  <a:solidFill>
                    <a:schemeClr val="accent6">
                      <a:lumMod val="50000"/>
                    </a:schemeClr>
                  </a:solidFill>
                  <a:latin typeface="Arial"/>
                  <a:ea typeface="+mn-ea"/>
                  <a:cs typeface="Arial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b="0" i="0" kern="1200">
                  <a:solidFill>
                    <a:schemeClr val="accent6">
                      <a:lumMod val="50000"/>
                    </a:schemeClr>
                  </a:solidFill>
                  <a:latin typeface="Arial"/>
                  <a:ea typeface="+mn-ea"/>
                  <a:cs typeface="Arial"/>
                </a:defRPr>
              </a:lvl4pPr>
              <a:lvl5pPr marL="18288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b="0" i="0" kern="1200">
                  <a:solidFill>
                    <a:schemeClr val="accent6">
                      <a:lumMod val="50000"/>
                    </a:schemeClr>
                  </a:solidFill>
                  <a:latin typeface="Arial"/>
                  <a:ea typeface="+mn-ea"/>
                  <a:cs typeface="Arial"/>
                </a:defRPr>
              </a:lvl5pPr>
              <a:lvl6pPr marL="22860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 smtClean="0"/>
                <a:t>Run Command</a:t>
              </a:r>
              <a:endParaRPr lang="en-US" b="1" dirty="0"/>
            </a:p>
          </p:txBody>
        </p:sp>
      </p:grpSp>
      <p:grpSp>
        <p:nvGrpSpPr>
          <p:cNvPr id="18" name="Grouper 17"/>
          <p:cNvGrpSpPr/>
          <p:nvPr/>
        </p:nvGrpSpPr>
        <p:grpSpPr>
          <a:xfrm>
            <a:off x="4354050" y="3320375"/>
            <a:ext cx="1282606" cy="1020936"/>
            <a:chOff x="4100050" y="3320375"/>
            <a:chExt cx="1282606" cy="1020936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42518" y="3320375"/>
              <a:ext cx="597670" cy="720000"/>
            </a:xfrm>
            <a:prstGeom prst="rect">
              <a:avLst/>
            </a:prstGeom>
          </p:spPr>
        </p:pic>
        <p:sp>
          <p:nvSpPr>
            <p:cNvPr id="16" name="Text Placeholder 2"/>
            <p:cNvSpPr txBox="1">
              <a:spLocks/>
            </p:cNvSpPr>
            <p:nvPr/>
          </p:nvSpPr>
          <p:spPr>
            <a:xfrm>
              <a:off x="4100050" y="4040375"/>
              <a:ext cx="1282606" cy="30093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Tx/>
                <a:buNone/>
                <a:defRPr sz="1400" b="0" i="0" kern="1200">
                  <a:solidFill>
                    <a:srgbClr val="4D4D4C"/>
                  </a:solidFill>
                  <a:latin typeface="Arial"/>
                  <a:ea typeface="+mn-ea"/>
                  <a:cs typeface="Arial"/>
                </a:defRPr>
              </a:lvl1pPr>
              <a:lvl2pPr marL="457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200" b="0" i="0" kern="1200">
                  <a:solidFill>
                    <a:schemeClr val="accent6">
                      <a:lumMod val="50000"/>
                    </a:schemeClr>
                  </a:solidFill>
                  <a:latin typeface="Arial"/>
                  <a:ea typeface="+mn-ea"/>
                  <a:cs typeface="Arial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000" b="0" i="0" kern="1200">
                  <a:solidFill>
                    <a:schemeClr val="accent6">
                      <a:lumMod val="50000"/>
                    </a:schemeClr>
                  </a:solidFill>
                  <a:latin typeface="Arial"/>
                  <a:ea typeface="+mn-ea"/>
                  <a:cs typeface="Arial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b="0" i="0" kern="1200">
                  <a:solidFill>
                    <a:schemeClr val="accent6">
                      <a:lumMod val="50000"/>
                    </a:schemeClr>
                  </a:solidFill>
                  <a:latin typeface="Arial"/>
                  <a:ea typeface="+mn-ea"/>
                  <a:cs typeface="Arial"/>
                </a:defRPr>
              </a:lvl4pPr>
              <a:lvl5pPr marL="18288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b="0" i="0" kern="1200">
                  <a:solidFill>
                    <a:schemeClr val="accent6">
                      <a:lumMod val="50000"/>
                    </a:schemeClr>
                  </a:solidFill>
                  <a:latin typeface="Arial"/>
                  <a:ea typeface="+mn-ea"/>
                  <a:cs typeface="Arial"/>
                </a:defRPr>
              </a:lvl5pPr>
              <a:lvl6pPr marL="22860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 smtClean="0"/>
                <a:t>EC2</a:t>
              </a:r>
              <a:endParaRPr lang="en-US" b="1" dirty="0"/>
            </a:p>
          </p:txBody>
        </p:sp>
      </p:grpSp>
      <p:sp>
        <p:nvSpPr>
          <p:cNvPr id="17" name="Text Placeholder 2"/>
          <p:cNvSpPr txBox="1">
            <a:spLocks/>
          </p:cNvSpPr>
          <p:nvPr/>
        </p:nvSpPr>
        <p:spPr>
          <a:xfrm>
            <a:off x="5240019" y="2737848"/>
            <a:ext cx="3091086" cy="30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Tx/>
              <a:buNone/>
              <a:defRPr sz="1400" b="0" i="0" kern="1200">
                <a:solidFill>
                  <a:srgbClr val="4D4D4C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Supports</a:t>
            </a:r>
            <a:endParaRPr lang="en-US" b="1" dirty="0"/>
          </a:p>
        </p:txBody>
      </p:sp>
      <p:grpSp>
        <p:nvGrpSpPr>
          <p:cNvPr id="24" name="Grouper 23"/>
          <p:cNvGrpSpPr/>
          <p:nvPr/>
        </p:nvGrpSpPr>
        <p:grpSpPr>
          <a:xfrm>
            <a:off x="1133892" y="3320375"/>
            <a:ext cx="1103718" cy="1251624"/>
            <a:chOff x="1560612" y="3320375"/>
            <a:chExt cx="1103718" cy="1251624"/>
          </a:xfrm>
        </p:grpSpPr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13056" y="3320375"/>
              <a:ext cx="598830" cy="720000"/>
            </a:xfrm>
            <a:prstGeom prst="rect">
              <a:avLst/>
            </a:prstGeom>
          </p:spPr>
        </p:pic>
        <p:sp>
          <p:nvSpPr>
            <p:cNvPr id="23" name="Text Placeholder 2"/>
            <p:cNvSpPr txBox="1">
              <a:spLocks/>
            </p:cNvSpPr>
            <p:nvPr/>
          </p:nvSpPr>
          <p:spPr>
            <a:xfrm>
              <a:off x="1560612" y="4040374"/>
              <a:ext cx="1103718" cy="53162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Tx/>
                <a:buNone/>
                <a:defRPr sz="1400" b="0" i="0" kern="1200">
                  <a:solidFill>
                    <a:srgbClr val="4D4D4C"/>
                  </a:solidFill>
                  <a:latin typeface="Arial"/>
                  <a:ea typeface="+mn-ea"/>
                  <a:cs typeface="Arial"/>
                </a:defRPr>
              </a:lvl1pPr>
              <a:lvl2pPr marL="457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200" b="0" i="0" kern="1200">
                  <a:solidFill>
                    <a:schemeClr val="accent6">
                      <a:lumMod val="50000"/>
                    </a:schemeClr>
                  </a:solidFill>
                  <a:latin typeface="Arial"/>
                  <a:ea typeface="+mn-ea"/>
                  <a:cs typeface="Arial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000" b="0" i="0" kern="1200">
                  <a:solidFill>
                    <a:schemeClr val="accent6">
                      <a:lumMod val="50000"/>
                    </a:schemeClr>
                  </a:solidFill>
                  <a:latin typeface="Arial"/>
                  <a:ea typeface="+mn-ea"/>
                  <a:cs typeface="Arial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b="0" i="0" kern="1200">
                  <a:solidFill>
                    <a:schemeClr val="accent6">
                      <a:lumMod val="50000"/>
                    </a:schemeClr>
                  </a:solidFill>
                  <a:latin typeface="Arial"/>
                  <a:ea typeface="+mn-ea"/>
                  <a:cs typeface="Arial"/>
                </a:defRPr>
              </a:lvl4pPr>
              <a:lvl5pPr marL="18288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b="0" i="0" kern="1200">
                  <a:solidFill>
                    <a:schemeClr val="accent6">
                      <a:lumMod val="50000"/>
                    </a:schemeClr>
                  </a:solidFill>
                  <a:latin typeface="Arial"/>
                  <a:ea typeface="+mn-ea"/>
                  <a:cs typeface="Arial"/>
                </a:defRPr>
              </a:lvl5pPr>
              <a:lvl6pPr marL="22860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 smtClean="0"/>
                <a:t>Build Processes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3773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do I</a:t>
            </a:r>
            <a:r>
              <a:rPr lang="is-IS" smtClean="0"/>
              <a:t>…</a:t>
            </a:r>
            <a:endParaRPr lang="en-US"/>
          </a:p>
        </p:txBody>
      </p:sp>
      <p:sp>
        <p:nvSpPr>
          <p:cNvPr id="13" name="Espace réservé du contenu 12"/>
          <p:cNvSpPr>
            <a:spLocks noGrp="1"/>
          </p:cNvSpPr>
          <p:nvPr>
            <p:ph idx="1"/>
          </p:nvPr>
        </p:nvSpPr>
        <p:spPr>
          <a:xfrm>
            <a:off x="931208" y="2199470"/>
            <a:ext cx="7024072" cy="117365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mtClean="0"/>
              <a:t>Secure my secrets?</a:t>
            </a:r>
            <a:endParaRPr lang="en-US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741" y="3159313"/>
            <a:ext cx="18034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5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650" y="1276350"/>
            <a:ext cx="50927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8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</a:t>
            </a:r>
            <a:endParaRPr lang="en-US" dirty="0"/>
          </a:p>
        </p:txBody>
      </p:sp>
      <p:grpSp>
        <p:nvGrpSpPr>
          <p:cNvPr id="19" name="Grouper 18"/>
          <p:cNvGrpSpPr/>
          <p:nvPr/>
        </p:nvGrpSpPr>
        <p:grpSpPr>
          <a:xfrm>
            <a:off x="635472" y="1947462"/>
            <a:ext cx="1823336" cy="1740936"/>
            <a:chOff x="116564" y="1947462"/>
            <a:chExt cx="1823336" cy="1740936"/>
          </a:xfrm>
        </p:grpSpPr>
        <p:sp>
          <p:nvSpPr>
            <p:cNvPr id="8" name="Text Placeholder 2"/>
            <p:cNvSpPr txBox="1">
              <a:spLocks/>
            </p:cNvSpPr>
            <p:nvPr/>
          </p:nvSpPr>
          <p:spPr>
            <a:xfrm>
              <a:off x="116564" y="3387462"/>
              <a:ext cx="1823336" cy="30093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Tx/>
                <a:buNone/>
                <a:defRPr sz="1400" b="0" i="0" kern="1200">
                  <a:solidFill>
                    <a:srgbClr val="4D4D4C"/>
                  </a:solidFill>
                  <a:latin typeface="Arial"/>
                  <a:ea typeface="+mn-ea"/>
                  <a:cs typeface="Arial"/>
                </a:defRPr>
              </a:lvl1pPr>
              <a:lvl2pPr marL="457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200" b="0" i="0" kern="1200">
                  <a:solidFill>
                    <a:schemeClr val="accent6">
                      <a:lumMod val="50000"/>
                    </a:schemeClr>
                  </a:solidFill>
                  <a:latin typeface="Arial"/>
                  <a:ea typeface="+mn-ea"/>
                  <a:cs typeface="Arial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000" b="0" i="0" kern="1200">
                  <a:solidFill>
                    <a:schemeClr val="accent6">
                      <a:lumMod val="50000"/>
                    </a:schemeClr>
                  </a:solidFill>
                  <a:latin typeface="Arial"/>
                  <a:ea typeface="+mn-ea"/>
                  <a:cs typeface="Arial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b="0" i="0" kern="1200">
                  <a:solidFill>
                    <a:schemeClr val="accent6">
                      <a:lumMod val="50000"/>
                    </a:schemeClr>
                  </a:solidFill>
                  <a:latin typeface="Arial"/>
                  <a:ea typeface="+mn-ea"/>
                  <a:cs typeface="Arial"/>
                </a:defRPr>
              </a:lvl4pPr>
              <a:lvl5pPr marL="18288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b="0" i="0" kern="1200">
                  <a:solidFill>
                    <a:schemeClr val="accent6">
                      <a:lumMod val="50000"/>
                    </a:schemeClr>
                  </a:solidFill>
                  <a:latin typeface="Arial"/>
                  <a:ea typeface="+mn-ea"/>
                  <a:cs typeface="Arial"/>
                </a:defRPr>
              </a:lvl5pPr>
              <a:lvl6pPr marL="22860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smtClean="0"/>
                <a:t>AWS IAM</a:t>
              </a:r>
              <a:endParaRPr lang="en-US" b="1"/>
            </a:p>
          </p:txBody>
        </p:sp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5030" y="1947462"/>
              <a:ext cx="758634" cy="1440000"/>
            </a:xfrm>
            <a:prstGeom prst="rect">
              <a:avLst/>
            </a:prstGeom>
          </p:spPr>
        </p:pic>
      </p:grpSp>
      <p:grpSp>
        <p:nvGrpSpPr>
          <p:cNvPr id="16" name="Grouper 15"/>
          <p:cNvGrpSpPr/>
          <p:nvPr/>
        </p:nvGrpSpPr>
        <p:grpSpPr>
          <a:xfrm>
            <a:off x="6946310" y="1947462"/>
            <a:ext cx="1823336" cy="1740936"/>
            <a:chOff x="5491864" y="1947462"/>
            <a:chExt cx="1823336" cy="1740936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06459" y="1947462"/>
              <a:ext cx="1194146" cy="1440000"/>
            </a:xfrm>
            <a:prstGeom prst="rect">
              <a:avLst/>
            </a:prstGeom>
          </p:spPr>
        </p:pic>
        <p:sp>
          <p:nvSpPr>
            <p:cNvPr id="15" name="Text Placeholder 2"/>
            <p:cNvSpPr txBox="1">
              <a:spLocks/>
            </p:cNvSpPr>
            <p:nvPr/>
          </p:nvSpPr>
          <p:spPr>
            <a:xfrm>
              <a:off x="5491864" y="3387462"/>
              <a:ext cx="1823336" cy="30093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Tx/>
                <a:buNone/>
                <a:defRPr sz="1400" b="0" i="0" kern="1200">
                  <a:solidFill>
                    <a:srgbClr val="4D4D4C"/>
                  </a:solidFill>
                  <a:latin typeface="Arial"/>
                  <a:ea typeface="+mn-ea"/>
                  <a:cs typeface="Arial"/>
                </a:defRPr>
              </a:lvl1pPr>
              <a:lvl2pPr marL="457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200" b="0" i="0" kern="1200">
                  <a:solidFill>
                    <a:schemeClr val="accent6">
                      <a:lumMod val="50000"/>
                    </a:schemeClr>
                  </a:solidFill>
                  <a:latin typeface="Arial"/>
                  <a:ea typeface="+mn-ea"/>
                  <a:cs typeface="Arial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000" b="0" i="0" kern="1200">
                  <a:solidFill>
                    <a:schemeClr val="accent6">
                      <a:lumMod val="50000"/>
                    </a:schemeClr>
                  </a:solidFill>
                  <a:latin typeface="Arial"/>
                  <a:ea typeface="+mn-ea"/>
                  <a:cs typeface="Arial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b="0" i="0" kern="1200">
                  <a:solidFill>
                    <a:schemeClr val="accent6">
                      <a:lumMod val="50000"/>
                    </a:schemeClr>
                  </a:solidFill>
                  <a:latin typeface="Arial"/>
                  <a:ea typeface="+mn-ea"/>
                  <a:cs typeface="Arial"/>
                </a:defRPr>
              </a:lvl4pPr>
              <a:lvl5pPr marL="18288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b="0" i="0" kern="1200">
                  <a:solidFill>
                    <a:schemeClr val="accent6">
                      <a:lumMod val="50000"/>
                    </a:schemeClr>
                  </a:solidFill>
                  <a:latin typeface="Arial"/>
                  <a:ea typeface="+mn-ea"/>
                  <a:cs typeface="Arial"/>
                </a:defRPr>
              </a:lvl5pPr>
              <a:lvl6pPr marL="22860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 smtClean="0"/>
                <a:t>Amazon </a:t>
              </a:r>
              <a:r>
                <a:rPr lang="en-US" b="1" dirty="0" err="1" smtClean="0"/>
                <a:t>CloudTrail</a:t>
              </a:r>
              <a:endParaRPr lang="en-US" b="1" dirty="0"/>
            </a:p>
          </p:txBody>
        </p:sp>
      </p:grpSp>
      <p:grpSp>
        <p:nvGrpSpPr>
          <p:cNvPr id="5" name="Grouper 4"/>
          <p:cNvGrpSpPr/>
          <p:nvPr/>
        </p:nvGrpSpPr>
        <p:grpSpPr>
          <a:xfrm>
            <a:off x="3527773" y="1947462"/>
            <a:ext cx="1823336" cy="1740936"/>
            <a:chOff x="3527773" y="1947462"/>
            <a:chExt cx="1823336" cy="1740936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41771" y="1947462"/>
              <a:ext cx="1195340" cy="1440000"/>
            </a:xfrm>
            <a:prstGeom prst="rect">
              <a:avLst/>
            </a:prstGeom>
          </p:spPr>
        </p:pic>
        <p:sp>
          <p:nvSpPr>
            <p:cNvPr id="12" name="Text Placeholder 2"/>
            <p:cNvSpPr txBox="1">
              <a:spLocks/>
            </p:cNvSpPr>
            <p:nvPr/>
          </p:nvSpPr>
          <p:spPr>
            <a:xfrm>
              <a:off x="3527773" y="3387462"/>
              <a:ext cx="1823336" cy="30093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Tx/>
                <a:buNone/>
                <a:defRPr sz="1400" b="0" i="0" kern="1200">
                  <a:solidFill>
                    <a:srgbClr val="4D4D4C"/>
                  </a:solidFill>
                  <a:latin typeface="Arial"/>
                  <a:ea typeface="+mn-ea"/>
                  <a:cs typeface="Arial"/>
                </a:defRPr>
              </a:lvl1pPr>
              <a:lvl2pPr marL="457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200" b="0" i="0" kern="1200">
                  <a:solidFill>
                    <a:schemeClr val="accent6">
                      <a:lumMod val="50000"/>
                    </a:schemeClr>
                  </a:solidFill>
                  <a:latin typeface="Arial"/>
                  <a:ea typeface="+mn-ea"/>
                  <a:cs typeface="Arial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000" b="0" i="0" kern="1200">
                  <a:solidFill>
                    <a:schemeClr val="accent6">
                      <a:lumMod val="50000"/>
                    </a:schemeClr>
                  </a:solidFill>
                  <a:latin typeface="Arial"/>
                  <a:ea typeface="+mn-ea"/>
                  <a:cs typeface="Arial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b="0" i="0" kern="1200">
                  <a:solidFill>
                    <a:schemeClr val="accent6">
                      <a:lumMod val="50000"/>
                    </a:schemeClr>
                  </a:solidFill>
                  <a:latin typeface="Arial"/>
                  <a:ea typeface="+mn-ea"/>
                  <a:cs typeface="Arial"/>
                </a:defRPr>
              </a:lvl4pPr>
              <a:lvl5pPr marL="18288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b="0" i="0" kern="1200">
                  <a:solidFill>
                    <a:schemeClr val="accent6">
                      <a:lumMod val="50000"/>
                    </a:schemeClr>
                  </a:solidFill>
                  <a:latin typeface="Arial"/>
                  <a:ea typeface="+mn-ea"/>
                  <a:cs typeface="Arial"/>
                </a:defRPr>
              </a:lvl5pPr>
              <a:lvl6pPr marL="22860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 smtClean="0"/>
                <a:t>AWS KMS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07960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Parameter Store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Leverage in your EC2 Systems Manager Documents</a:t>
            </a:r>
          </a:p>
          <a:p>
            <a:pPr lvl="1"/>
            <a:endParaRPr lang="en-US" dirty="0"/>
          </a:p>
          <a:p>
            <a:r>
              <a:rPr lang="en-US" dirty="0" smtClean="0"/>
              <a:t>Integrate in your code or command lines</a:t>
            </a:r>
          </a:p>
          <a:p>
            <a:pPr lvl="1"/>
            <a:r>
              <a:rPr lang="en-US" dirty="0" smtClean="0"/>
              <a:t>AWS SDK and Lambda</a:t>
            </a:r>
          </a:p>
          <a:p>
            <a:pPr lvl="1"/>
            <a:r>
              <a:rPr lang="en-US" dirty="0" smtClean="0"/>
              <a:t>AWS PowerShell </a:t>
            </a:r>
            <a:r>
              <a:rPr lang="en-US" dirty="0" err="1" smtClean="0"/>
              <a:t>CmdLets</a:t>
            </a:r>
            <a:endParaRPr lang="en-US" dirty="0" smtClean="0"/>
          </a:p>
          <a:p>
            <a:pPr lvl="1"/>
            <a:r>
              <a:rPr lang="en-US" dirty="0" smtClean="0"/>
              <a:t>AWS CLI</a:t>
            </a:r>
          </a:p>
        </p:txBody>
      </p:sp>
    </p:spTree>
    <p:extLst>
      <p:ext uri="{BB962C8B-B14F-4D97-AF65-F5344CB8AC3E}">
        <p14:creationId xmlns:p14="http://schemas.microsoft.com/office/powerpoint/2010/main" val="87574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challenges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205021" y="2346770"/>
            <a:ext cx="1924050" cy="340940"/>
          </a:xfrm>
        </p:spPr>
        <p:txBody>
          <a:bodyPr/>
          <a:lstStyle/>
          <a:p>
            <a:r>
              <a:rPr lang="en-US" dirty="0" smtClean="0"/>
              <a:t>Traditional IT toolset not built for cloud scale infrastructure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2617373" y="2346769"/>
            <a:ext cx="1924050" cy="340940"/>
          </a:xfrm>
        </p:spPr>
        <p:txBody>
          <a:bodyPr/>
          <a:lstStyle/>
          <a:p>
            <a:r>
              <a:rPr lang="en-US" dirty="0" smtClean="0"/>
              <a:t>Maintaining enterprise-wide visibility </a:t>
            </a:r>
            <a:r>
              <a:rPr lang="en-US" smtClean="0"/>
              <a:t>is challenging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3"/>
          </p:nvPr>
        </p:nvSpPr>
        <p:spPr>
          <a:xfrm>
            <a:off x="5025941" y="2346769"/>
            <a:ext cx="1924050" cy="340940"/>
          </a:xfrm>
        </p:spPr>
        <p:txBody>
          <a:bodyPr/>
          <a:lstStyle/>
          <a:p>
            <a:r>
              <a:rPr lang="en-US" dirty="0" smtClean="0"/>
              <a:t>Deploying multiple products is a significant overhead 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19"/>
          </p:nvPr>
        </p:nvSpPr>
        <p:spPr>
          <a:xfrm>
            <a:off x="7022819" y="2346769"/>
            <a:ext cx="1924050" cy="340940"/>
          </a:xfrm>
        </p:spPr>
        <p:txBody>
          <a:bodyPr/>
          <a:lstStyle/>
          <a:p>
            <a:r>
              <a:rPr lang="en-US" dirty="0" smtClean="0"/>
              <a:t>Licensing costs &amp; complexity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712" y="1123170"/>
            <a:ext cx="1100667" cy="110066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7172" y="1123168"/>
            <a:ext cx="1100667" cy="110066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7632" y="1123168"/>
            <a:ext cx="1100667" cy="110066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4509" y="1165501"/>
            <a:ext cx="1100667" cy="1100667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772483" y="3543353"/>
            <a:ext cx="73339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  <a:latin typeface="Arial"/>
                <a:cs typeface="Arial"/>
              </a:rPr>
              <a:t>Managing </a:t>
            </a:r>
            <a:r>
              <a:rPr lang="en-US" sz="2400" b="1" dirty="0" smtClean="0">
                <a:solidFill>
                  <a:schemeClr val="accent3"/>
                </a:solidFill>
                <a:latin typeface="Arial"/>
                <a:cs typeface="Arial"/>
              </a:rPr>
              <a:t>cloud and hybrid </a:t>
            </a:r>
            <a:r>
              <a:rPr lang="en-US" sz="2400" b="1" dirty="0">
                <a:solidFill>
                  <a:schemeClr val="accent3"/>
                </a:solidFill>
                <a:latin typeface="Arial"/>
                <a:cs typeface="Arial"/>
              </a:rPr>
              <a:t>environments using </a:t>
            </a:r>
            <a:r>
              <a:rPr lang="en-US" sz="2400" b="1" dirty="0" smtClean="0">
                <a:solidFill>
                  <a:schemeClr val="accent3"/>
                </a:solidFill>
                <a:latin typeface="Arial"/>
                <a:cs typeface="Arial"/>
              </a:rPr>
              <a:t>a traditional </a:t>
            </a:r>
            <a:r>
              <a:rPr lang="en-US" sz="2400" b="1" dirty="0">
                <a:solidFill>
                  <a:schemeClr val="accent3"/>
                </a:solidFill>
                <a:latin typeface="Arial"/>
                <a:cs typeface="Arial"/>
              </a:rPr>
              <a:t>toolset is complex and costly</a:t>
            </a:r>
          </a:p>
        </p:txBody>
      </p:sp>
    </p:spTree>
    <p:extLst>
      <p:ext uri="{BB962C8B-B14F-4D97-AF65-F5344CB8AC3E}">
        <p14:creationId xmlns:p14="http://schemas.microsoft.com/office/powerpoint/2010/main" val="131622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services</a:t>
            </a:r>
            <a:endParaRPr lang="en-US" dirty="0"/>
          </a:p>
        </p:txBody>
      </p:sp>
      <p:grpSp>
        <p:nvGrpSpPr>
          <p:cNvPr id="18" name="Grouper 17"/>
          <p:cNvGrpSpPr/>
          <p:nvPr/>
        </p:nvGrpSpPr>
        <p:grpSpPr>
          <a:xfrm>
            <a:off x="3622094" y="1947462"/>
            <a:ext cx="1823336" cy="1740936"/>
            <a:chOff x="1768205" y="1947462"/>
            <a:chExt cx="1823336" cy="1740936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82800" y="1947462"/>
              <a:ext cx="1194146" cy="1440000"/>
            </a:xfrm>
            <a:prstGeom prst="rect">
              <a:avLst/>
            </a:prstGeom>
          </p:spPr>
        </p:pic>
        <p:sp>
          <p:nvSpPr>
            <p:cNvPr id="10" name="Text Placeholder 2"/>
            <p:cNvSpPr txBox="1">
              <a:spLocks/>
            </p:cNvSpPr>
            <p:nvPr/>
          </p:nvSpPr>
          <p:spPr>
            <a:xfrm>
              <a:off x="1768205" y="3387462"/>
              <a:ext cx="1823336" cy="30093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Tx/>
                <a:buNone/>
                <a:defRPr sz="1400" b="0" i="0" kern="1200">
                  <a:solidFill>
                    <a:srgbClr val="4D4D4C"/>
                  </a:solidFill>
                  <a:latin typeface="Arial"/>
                  <a:ea typeface="+mn-ea"/>
                  <a:cs typeface="Arial"/>
                </a:defRPr>
              </a:lvl1pPr>
              <a:lvl2pPr marL="457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200" b="0" i="0" kern="1200">
                  <a:solidFill>
                    <a:schemeClr val="accent6">
                      <a:lumMod val="50000"/>
                    </a:schemeClr>
                  </a:solidFill>
                  <a:latin typeface="Arial"/>
                  <a:ea typeface="+mn-ea"/>
                  <a:cs typeface="Arial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000" b="0" i="0" kern="1200">
                  <a:solidFill>
                    <a:schemeClr val="accent6">
                      <a:lumMod val="50000"/>
                    </a:schemeClr>
                  </a:solidFill>
                  <a:latin typeface="Arial"/>
                  <a:ea typeface="+mn-ea"/>
                  <a:cs typeface="Arial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b="0" i="0" kern="1200">
                  <a:solidFill>
                    <a:schemeClr val="accent6">
                      <a:lumMod val="50000"/>
                    </a:schemeClr>
                  </a:solidFill>
                  <a:latin typeface="Arial"/>
                  <a:ea typeface="+mn-ea"/>
                  <a:cs typeface="Arial"/>
                </a:defRPr>
              </a:lvl4pPr>
              <a:lvl5pPr marL="18288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b="0" i="0" kern="1200">
                  <a:solidFill>
                    <a:schemeClr val="accent6">
                      <a:lumMod val="50000"/>
                    </a:schemeClr>
                  </a:solidFill>
                  <a:latin typeface="Arial"/>
                  <a:ea typeface="+mn-ea"/>
                  <a:cs typeface="Arial"/>
                </a:defRPr>
              </a:lvl5pPr>
              <a:lvl6pPr marL="22860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smtClean="0"/>
                <a:t>AWS </a:t>
              </a:r>
              <a:r>
                <a:rPr lang="en-US" b="1" err="1" smtClean="0"/>
                <a:t>Config</a:t>
              </a:r>
              <a:endParaRPr lang="en-US" b="1"/>
            </a:p>
          </p:txBody>
        </p:sp>
      </p:grpSp>
      <p:grpSp>
        <p:nvGrpSpPr>
          <p:cNvPr id="19" name="Grouper 18"/>
          <p:cNvGrpSpPr/>
          <p:nvPr/>
        </p:nvGrpSpPr>
        <p:grpSpPr>
          <a:xfrm>
            <a:off x="228324" y="1947462"/>
            <a:ext cx="1823336" cy="1740936"/>
            <a:chOff x="116564" y="1947462"/>
            <a:chExt cx="1823336" cy="1740936"/>
          </a:xfrm>
        </p:grpSpPr>
        <p:sp>
          <p:nvSpPr>
            <p:cNvPr id="8" name="Text Placeholder 2"/>
            <p:cNvSpPr txBox="1">
              <a:spLocks/>
            </p:cNvSpPr>
            <p:nvPr/>
          </p:nvSpPr>
          <p:spPr>
            <a:xfrm>
              <a:off x="116564" y="3387462"/>
              <a:ext cx="1823336" cy="30093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Tx/>
                <a:buNone/>
                <a:defRPr sz="1400" b="0" i="0" kern="1200">
                  <a:solidFill>
                    <a:srgbClr val="4D4D4C"/>
                  </a:solidFill>
                  <a:latin typeface="Arial"/>
                  <a:ea typeface="+mn-ea"/>
                  <a:cs typeface="Arial"/>
                </a:defRPr>
              </a:lvl1pPr>
              <a:lvl2pPr marL="457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200" b="0" i="0" kern="1200">
                  <a:solidFill>
                    <a:schemeClr val="accent6">
                      <a:lumMod val="50000"/>
                    </a:schemeClr>
                  </a:solidFill>
                  <a:latin typeface="Arial"/>
                  <a:ea typeface="+mn-ea"/>
                  <a:cs typeface="Arial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000" b="0" i="0" kern="1200">
                  <a:solidFill>
                    <a:schemeClr val="accent6">
                      <a:lumMod val="50000"/>
                    </a:schemeClr>
                  </a:solidFill>
                  <a:latin typeface="Arial"/>
                  <a:ea typeface="+mn-ea"/>
                  <a:cs typeface="Arial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b="0" i="0" kern="1200">
                  <a:solidFill>
                    <a:schemeClr val="accent6">
                      <a:lumMod val="50000"/>
                    </a:schemeClr>
                  </a:solidFill>
                  <a:latin typeface="Arial"/>
                  <a:ea typeface="+mn-ea"/>
                  <a:cs typeface="Arial"/>
                </a:defRPr>
              </a:lvl4pPr>
              <a:lvl5pPr marL="18288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b="0" i="0" kern="1200">
                  <a:solidFill>
                    <a:schemeClr val="accent6">
                      <a:lumMod val="50000"/>
                    </a:schemeClr>
                  </a:solidFill>
                  <a:latin typeface="Arial"/>
                  <a:ea typeface="+mn-ea"/>
                  <a:cs typeface="Arial"/>
                </a:defRPr>
              </a:lvl5pPr>
              <a:lvl6pPr marL="22860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smtClean="0"/>
                <a:t>AWS IAM</a:t>
              </a:r>
              <a:endParaRPr lang="en-US" b="1"/>
            </a:p>
          </p:txBody>
        </p:sp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5030" y="1947462"/>
              <a:ext cx="758634" cy="1440000"/>
            </a:xfrm>
            <a:prstGeom prst="rect">
              <a:avLst/>
            </a:prstGeom>
          </p:spPr>
        </p:pic>
      </p:grpSp>
      <p:grpSp>
        <p:nvGrpSpPr>
          <p:cNvPr id="17" name="Grouper 16"/>
          <p:cNvGrpSpPr/>
          <p:nvPr/>
        </p:nvGrpSpPr>
        <p:grpSpPr>
          <a:xfrm>
            <a:off x="5318979" y="1947462"/>
            <a:ext cx="1823336" cy="1740936"/>
            <a:chOff x="3630034" y="1947462"/>
            <a:chExt cx="1823336" cy="1740936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46082" y="1947462"/>
              <a:ext cx="1191241" cy="1440000"/>
            </a:xfrm>
            <a:prstGeom prst="rect">
              <a:avLst/>
            </a:prstGeom>
          </p:spPr>
        </p:pic>
        <p:sp>
          <p:nvSpPr>
            <p:cNvPr id="13" name="Text Placeholder 2"/>
            <p:cNvSpPr txBox="1">
              <a:spLocks/>
            </p:cNvSpPr>
            <p:nvPr/>
          </p:nvSpPr>
          <p:spPr>
            <a:xfrm>
              <a:off x="3630034" y="3387462"/>
              <a:ext cx="1823336" cy="30093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Tx/>
                <a:buNone/>
                <a:defRPr sz="1400" b="0" i="0" kern="1200">
                  <a:solidFill>
                    <a:srgbClr val="4D4D4C"/>
                  </a:solidFill>
                  <a:latin typeface="Arial"/>
                  <a:ea typeface="+mn-ea"/>
                  <a:cs typeface="Arial"/>
                </a:defRPr>
              </a:lvl1pPr>
              <a:lvl2pPr marL="457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200" b="0" i="0" kern="1200">
                  <a:solidFill>
                    <a:schemeClr val="accent6">
                      <a:lumMod val="50000"/>
                    </a:schemeClr>
                  </a:solidFill>
                  <a:latin typeface="Arial"/>
                  <a:ea typeface="+mn-ea"/>
                  <a:cs typeface="Arial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000" b="0" i="0" kern="1200">
                  <a:solidFill>
                    <a:schemeClr val="accent6">
                      <a:lumMod val="50000"/>
                    </a:schemeClr>
                  </a:solidFill>
                  <a:latin typeface="Arial"/>
                  <a:ea typeface="+mn-ea"/>
                  <a:cs typeface="Arial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b="0" i="0" kern="1200">
                  <a:solidFill>
                    <a:schemeClr val="accent6">
                      <a:lumMod val="50000"/>
                    </a:schemeClr>
                  </a:solidFill>
                  <a:latin typeface="Arial"/>
                  <a:ea typeface="+mn-ea"/>
                  <a:cs typeface="Arial"/>
                </a:defRPr>
              </a:lvl4pPr>
              <a:lvl5pPr marL="18288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b="0" i="0" kern="1200">
                  <a:solidFill>
                    <a:schemeClr val="accent6">
                      <a:lumMod val="50000"/>
                    </a:schemeClr>
                  </a:solidFill>
                  <a:latin typeface="Arial"/>
                  <a:ea typeface="+mn-ea"/>
                  <a:cs typeface="Arial"/>
                </a:defRPr>
              </a:lvl5pPr>
              <a:lvl6pPr marL="22860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smtClean="0"/>
                <a:t>Amazon S3</a:t>
              </a:r>
              <a:endParaRPr lang="en-US" b="1"/>
            </a:p>
          </p:txBody>
        </p:sp>
      </p:grpSp>
      <p:grpSp>
        <p:nvGrpSpPr>
          <p:cNvPr id="16" name="Grouper 15"/>
          <p:cNvGrpSpPr/>
          <p:nvPr/>
        </p:nvGrpSpPr>
        <p:grpSpPr>
          <a:xfrm>
            <a:off x="7015864" y="1947462"/>
            <a:ext cx="1823336" cy="1740936"/>
            <a:chOff x="5491864" y="1947462"/>
            <a:chExt cx="1823336" cy="1740936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06459" y="1947462"/>
              <a:ext cx="1194146" cy="1440000"/>
            </a:xfrm>
            <a:prstGeom prst="rect">
              <a:avLst/>
            </a:prstGeom>
          </p:spPr>
        </p:pic>
        <p:sp>
          <p:nvSpPr>
            <p:cNvPr id="15" name="Text Placeholder 2"/>
            <p:cNvSpPr txBox="1">
              <a:spLocks/>
            </p:cNvSpPr>
            <p:nvPr/>
          </p:nvSpPr>
          <p:spPr>
            <a:xfrm>
              <a:off x="5491864" y="3387462"/>
              <a:ext cx="1823336" cy="30093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Tx/>
                <a:buNone/>
                <a:defRPr sz="1400" b="0" i="0" kern="1200">
                  <a:solidFill>
                    <a:srgbClr val="4D4D4C"/>
                  </a:solidFill>
                  <a:latin typeface="Arial"/>
                  <a:ea typeface="+mn-ea"/>
                  <a:cs typeface="Arial"/>
                </a:defRPr>
              </a:lvl1pPr>
              <a:lvl2pPr marL="457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200" b="0" i="0" kern="1200">
                  <a:solidFill>
                    <a:schemeClr val="accent6">
                      <a:lumMod val="50000"/>
                    </a:schemeClr>
                  </a:solidFill>
                  <a:latin typeface="Arial"/>
                  <a:ea typeface="+mn-ea"/>
                  <a:cs typeface="Arial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000" b="0" i="0" kern="1200">
                  <a:solidFill>
                    <a:schemeClr val="accent6">
                      <a:lumMod val="50000"/>
                    </a:schemeClr>
                  </a:solidFill>
                  <a:latin typeface="Arial"/>
                  <a:ea typeface="+mn-ea"/>
                  <a:cs typeface="Arial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b="0" i="0" kern="1200">
                  <a:solidFill>
                    <a:schemeClr val="accent6">
                      <a:lumMod val="50000"/>
                    </a:schemeClr>
                  </a:solidFill>
                  <a:latin typeface="Arial"/>
                  <a:ea typeface="+mn-ea"/>
                  <a:cs typeface="Arial"/>
                </a:defRPr>
              </a:lvl4pPr>
              <a:lvl5pPr marL="18288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b="0" i="0" kern="1200">
                  <a:solidFill>
                    <a:schemeClr val="accent6">
                      <a:lumMod val="50000"/>
                    </a:schemeClr>
                  </a:solidFill>
                  <a:latin typeface="Arial"/>
                  <a:ea typeface="+mn-ea"/>
                  <a:cs typeface="Arial"/>
                </a:defRPr>
              </a:lvl5pPr>
              <a:lvl6pPr marL="22860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smtClean="0"/>
                <a:t>Amazon </a:t>
              </a:r>
              <a:r>
                <a:rPr lang="en-US" b="1" err="1" smtClean="0"/>
                <a:t>CloudTrail</a:t>
              </a:r>
              <a:endParaRPr lang="en-US" b="1"/>
            </a:p>
          </p:txBody>
        </p:sp>
      </p:grpSp>
      <p:grpSp>
        <p:nvGrpSpPr>
          <p:cNvPr id="2" name="Grouper 1"/>
          <p:cNvGrpSpPr/>
          <p:nvPr/>
        </p:nvGrpSpPr>
        <p:grpSpPr>
          <a:xfrm>
            <a:off x="1925209" y="1947462"/>
            <a:ext cx="1823336" cy="1740936"/>
            <a:chOff x="3522839" y="1947462"/>
            <a:chExt cx="1823336" cy="1740936"/>
          </a:xfrm>
        </p:grpSpPr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14838" y="1947462"/>
              <a:ext cx="1039339" cy="1440000"/>
            </a:xfrm>
            <a:prstGeom prst="rect">
              <a:avLst/>
            </a:prstGeom>
          </p:spPr>
        </p:pic>
        <p:sp>
          <p:nvSpPr>
            <p:cNvPr id="21" name="Text Placeholder 2"/>
            <p:cNvSpPr txBox="1">
              <a:spLocks/>
            </p:cNvSpPr>
            <p:nvPr/>
          </p:nvSpPr>
          <p:spPr>
            <a:xfrm>
              <a:off x="3522839" y="3387462"/>
              <a:ext cx="1823336" cy="30093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Tx/>
                <a:buNone/>
                <a:defRPr sz="1400" b="0" i="0" kern="1200">
                  <a:solidFill>
                    <a:srgbClr val="4D4D4C"/>
                  </a:solidFill>
                  <a:latin typeface="Arial"/>
                  <a:ea typeface="+mn-ea"/>
                  <a:cs typeface="Arial"/>
                </a:defRPr>
              </a:lvl1pPr>
              <a:lvl2pPr marL="457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200" b="0" i="0" kern="1200">
                  <a:solidFill>
                    <a:schemeClr val="accent6">
                      <a:lumMod val="50000"/>
                    </a:schemeClr>
                  </a:solidFill>
                  <a:latin typeface="Arial"/>
                  <a:ea typeface="+mn-ea"/>
                  <a:cs typeface="Arial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000" b="0" i="0" kern="1200">
                  <a:solidFill>
                    <a:schemeClr val="accent6">
                      <a:lumMod val="50000"/>
                    </a:schemeClr>
                  </a:solidFill>
                  <a:latin typeface="Arial"/>
                  <a:ea typeface="+mn-ea"/>
                  <a:cs typeface="Arial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b="0" i="0" kern="1200">
                  <a:solidFill>
                    <a:schemeClr val="accent6">
                      <a:lumMod val="50000"/>
                    </a:schemeClr>
                  </a:solidFill>
                  <a:latin typeface="Arial"/>
                  <a:ea typeface="+mn-ea"/>
                  <a:cs typeface="Arial"/>
                </a:defRPr>
              </a:lvl4pPr>
              <a:lvl5pPr marL="18288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b="0" i="0" kern="1200">
                  <a:solidFill>
                    <a:schemeClr val="accent6">
                      <a:lumMod val="50000"/>
                    </a:schemeClr>
                  </a:solidFill>
                  <a:latin typeface="Arial"/>
                  <a:ea typeface="+mn-ea"/>
                  <a:cs typeface="Arial"/>
                </a:defRPr>
              </a:lvl5pPr>
              <a:lvl6pPr marL="22860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 smtClean="0"/>
                <a:t>AWS </a:t>
              </a:r>
              <a:r>
                <a:rPr lang="en-US" b="1" dirty="0" err="1" smtClean="0"/>
                <a:t>CloudWatch</a:t>
              </a:r>
              <a:endParaRPr lang="en-US" b="1" dirty="0" smtClean="0"/>
            </a:p>
            <a:p>
              <a:r>
                <a:rPr lang="en-US" b="1" dirty="0" smtClean="0"/>
                <a:t>Events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655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Amazon EC2 Systems Manager – Components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336789" y="2242666"/>
            <a:ext cx="1797050" cy="340940"/>
          </a:xfrm>
        </p:spPr>
        <p:txBody>
          <a:bodyPr/>
          <a:lstStyle/>
          <a:p>
            <a:r>
              <a:rPr lang="en-US" b="1" smtClean="0"/>
              <a:t>Run Command</a:t>
            </a:r>
            <a:endParaRPr lang="en-US" b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2495794" y="2242666"/>
            <a:ext cx="1797050" cy="340940"/>
          </a:xfrm>
        </p:spPr>
        <p:txBody>
          <a:bodyPr/>
          <a:lstStyle/>
          <a:p>
            <a:r>
              <a:rPr lang="en-US" b="1" smtClean="0"/>
              <a:t>State Manager</a:t>
            </a:r>
            <a:endParaRPr lang="en-US" b="1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3"/>
          </p:nvPr>
        </p:nvSpPr>
        <p:spPr>
          <a:xfrm>
            <a:off x="4633632" y="2242666"/>
            <a:ext cx="1797050" cy="340940"/>
          </a:xfrm>
        </p:spPr>
        <p:txBody>
          <a:bodyPr/>
          <a:lstStyle/>
          <a:p>
            <a:r>
              <a:rPr lang="en-US" b="1" smtClean="0"/>
              <a:t>Inventory</a:t>
            </a:r>
            <a:endParaRPr lang="en-US" b="1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15"/>
          </p:nvPr>
        </p:nvSpPr>
        <p:spPr>
          <a:xfrm>
            <a:off x="6872990" y="2242666"/>
            <a:ext cx="2023672" cy="340940"/>
          </a:xfrm>
        </p:spPr>
        <p:txBody>
          <a:bodyPr/>
          <a:lstStyle/>
          <a:p>
            <a:r>
              <a:rPr lang="en-US" b="1" smtClean="0"/>
              <a:t>Maintenance Window</a:t>
            </a:r>
            <a:endParaRPr lang="en-US" b="1"/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6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36789" y="869836"/>
            <a:ext cx="1797050" cy="1344612"/>
          </a:xfrm>
          <a:prstGeom prst="rect">
            <a:avLst/>
          </a:prstGeom>
        </p:spPr>
      </p:pic>
      <p:pic>
        <p:nvPicPr>
          <p:cNvPr id="12" name="Picture Placeholder 11"/>
          <p:cNvPicPr>
            <a:picLocks noGrp="1" noChangeAspect="1"/>
          </p:cNvPicPr>
          <p:nvPr>
            <p:ph type="pic" sz="quarter" idx="1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495794" y="869836"/>
            <a:ext cx="1797050" cy="1344612"/>
          </a:xfrm>
          <a:prstGeom prst="rect">
            <a:avLst/>
          </a:prstGeom>
        </p:spPr>
      </p:pic>
      <p:pic>
        <p:nvPicPr>
          <p:cNvPr id="13" name="Picture Placeholder 12"/>
          <p:cNvPicPr>
            <a:picLocks noGrp="1" noChangeAspect="1"/>
          </p:cNvPicPr>
          <p:nvPr>
            <p:ph type="pic" sz="quarter" idx="18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33632" y="869836"/>
            <a:ext cx="1797050" cy="1344612"/>
          </a:xfrm>
          <a:prstGeom prst="rect">
            <a:avLst/>
          </a:prstGeom>
        </p:spPr>
      </p:pic>
      <p:pic>
        <p:nvPicPr>
          <p:cNvPr id="14" name="Picture Placeholder 13"/>
          <p:cNvPicPr>
            <a:picLocks noGrp="1" noChangeAspect="1"/>
          </p:cNvPicPr>
          <p:nvPr>
            <p:ph type="pic" sz="quarter" idx="19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89392" y="869836"/>
            <a:ext cx="1797050" cy="1344612"/>
          </a:xfrm>
          <a:prstGeom prst="rect">
            <a:avLst/>
          </a:prstGeom>
        </p:spPr>
      </p:pic>
      <p:sp>
        <p:nvSpPr>
          <p:cNvPr id="15" name="Text Placeholder 2"/>
          <p:cNvSpPr txBox="1">
            <a:spLocks/>
          </p:cNvSpPr>
          <p:nvPr/>
        </p:nvSpPr>
        <p:spPr>
          <a:xfrm>
            <a:off x="1499480" y="4284454"/>
            <a:ext cx="1797050" cy="340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Tx/>
              <a:buNone/>
              <a:defRPr sz="1400" b="0" i="0" kern="1200">
                <a:solidFill>
                  <a:srgbClr val="4D4D4C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/>
              <a:t>Patch Manager</a:t>
            </a:r>
            <a:endParaRPr lang="en-US" b="1"/>
          </a:p>
        </p:txBody>
      </p:sp>
      <p:sp>
        <p:nvSpPr>
          <p:cNvPr id="16" name="Text Placeholder 3"/>
          <p:cNvSpPr txBox="1">
            <a:spLocks/>
          </p:cNvSpPr>
          <p:nvPr/>
        </p:nvSpPr>
        <p:spPr>
          <a:xfrm>
            <a:off x="3658485" y="4284454"/>
            <a:ext cx="1797050" cy="340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Tx/>
              <a:buNone/>
              <a:defRPr sz="1400" b="0" i="0" kern="1200">
                <a:solidFill>
                  <a:srgbClr val="4D4D4C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/>
              <a:t>Automation</a:t>
            </a:r>
            <a:endParaRPr lang="en-US" b="1"/>
          </a:p>
        </p:txBody>
      </p:sp>
      <p:sp>
        <p:nvSpPr>
          <p:cNvPr id="17" name="Text Placeholder 4"/>
          <p:cNvSpPr txBox="1">
            <a:spLocks/>
          </p:cNvSpPr>
          <p:nvPr/>
        </p:nvSpPr>
        <p:spPr>
          <a:xfrm>
            <a:off x="5796323" y="4284454"/>
            <a:ext cx="1797050" cy="340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Tx/>
              <a:buNone/>
              <a:defRPr sz="1400" b="0" i="0" kern="1200">
                <a:solidFill>
                  <a:srgbClr val="4D4D4C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/>
              <a:t>Parameter Store</a:t>
            </a:r>
            <a:endParaRPr lang="en-US" b="1"/>
          </a:p>
        </p:txBody>
      </p:sp>
      <p:pic>
        <p:nvPicPr>
          <p:cNvPr id="18" name="Picture Placeholder 1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99480" y="2911624"/>
            <a:ext cx="1797050" cy="1344612"/>
          </a:xfrm>
          <a:prstGeom prst="rect">
            <a:avLst/>
          </a:prstGeom>
        </p:spPr>
      </p:pic>
      <p:pic>
        <p:nvPicPr>
          <p:cNvPr id="19" name="Picture Placeholder 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658485" y="2911624"/>
            <a:ext cx="1797050" cy="1344612"/>
          </a:xfrm>
          <a:prstGeom prst="rect">
            <a:avLst/>
          </a:prstGeom>
        </p:spPr>
      </p:pic>
      <p:pic>
        <p:nvPicPr>
          <p:cNvPr id="20" name="Picture Placeholder 1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96323" y="2911624"/>
            <a:ext cx="1797050" cy="134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3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works</a:t>
            </a:r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/>
              <a:t>Select a document </a:t>
            </a:r>
            <a:r>
              <a:rPr lang="en-US" dirty="0" smtClean="0"/>
              <a:t>from the bank of available documents, author new ones, share them</a:t>
            </a:r>
          </a:p>
          <a:p>
            <a:pPr lvl="1"/>
            <a:endParaRPr lang="en-US" dirty="0"/>
          </a:p>
          <a:p>
            <a:r>
              <a:rPr lang="en-US" b="1" i="1" dirty="0" smtClean="0"/>
              <a:t>Select managed instances </a:t>
            </a:r>
            <a:r>
              <a:rPr lang="en-US" dirty="0" smtClean="0"/>
              <a:t>from your Amazon EC2 instances or on-premises instances by tag or id</a:t>
            </a:r>
          </a:p>
          <a:p>
            <a:pPr lvl="1"/>
            <a:endParaRPr lang="en-US" dirty="0"/>
          </a:p>
          <a:p>
            <a:r>
              <a:rPr lang="en-US" b="1" i="1" dirty="0" smtClean="0"/>
              <a:t>Set the parameters </a:t>
            </a:r>
            <a:r>
              <a:rPr lang="en-US" dirty="0" smtClean="0"/>
              <a:t>for command customization</a:t>
            </a:r>
          </a:p>
          <a:p>
            <a:pPr lvl="1"/>
            <a:endParaRPr lang="en-US" dirty="0"/>
          </a:p>
          <a:p>
            <a:r>
              <a:rPr lang="en-US" b="1" i="1" dirty="0"/>
              <a:t>Save the output </a:t>
            </a:r>
            <a:r>
              <a:rPr lang="en-US" dirty="0"/>
              <a:t>to Amazon S3 for traceability</a:t>
            </a:r>
          </a:p>
        </p:txBody>
      </p:sp>
      <p:sp>
        <p:nvSpPr>
          <p:cNvPr id="6" name="Oval 9"/>
          <p:cNvSpPr/>
          <p:nvPr/>
        </p:nvSpPr>
        <p:spPr>
          <a:xfrm>
            <a:off x="285989" y="1029652"/>
            <a:ext cx="429376" cy="429376"/>
          </a:xfrm>
          <a:prstGeom prst="ellipse">
            <a:avLst/>
          </a:prstGeom>
          <a:solidFill>
            <a:srgbClr val="FF86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1</a:t>
            </a:r>
            <a:endParaRPr lang="en-US" sz="2000" b="1" dirty="0"/>
          </a:p>
        </p:txBody>
      </p:sp>
      <p:sp>
        <p:nvSpPr>
          <p:cNvPr id="7" name="Oval 9"/>
          <p:cNvSpPr/>
          <p:nvPr/>
        </p:nvSpPr>
        <p:spPr>
          <a:xfrm>
            <a:off x="285989" y="2202911"/>
            <a:ext cx="429376" cy="429376"/>
          </a:xfrm>
          <a:prstGeom prst="ellipse">
            <a:avLst/>
          </a:prstGeom>
          <a:solidFill>
            <a:srgbClr val="FF86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2</a:t>
            </a:r>
            <a:endParaRPr lang="en-US" sz="2000" b="1" dirty="0"/>
          </a:p>
        </p:txBody>
      </p:sp>
      <p:sp>
        <p:nvSpPr>
          <p:cNvPr id="8" name="Oval 9"/>
          <p:cNvSpPr/>
          <p:nvPr/>
        </p:nvSpPr>
        <p:spPr>
          <a:xfrm>
            <a:off x="285989" y="3383084"/>
            <a:ext cx="429376" cy="429376"/>
          </a:xfrm>
          <a:prstGeom prst="ellipse">
            <a:avLst/>
          </a:prstGeom>
          <a:solidFill>
            <a:srgbClr val="FF86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3</a:t>
            </a:r>
            <a:endParaRPr lang="en-US" sz="2000" b="1" dirty="0"/>
          </a:p>
        </p:txBody>
      </p:sp>
      <p:sp>
        <p:nvSpPr>
          <p:cNvPr id="9" name="Oval 9"/>
          <p:cNvSpPr/>
          <p:nvPr/>
        </p:nvSpPr>
        <p:spPr>
          <a:xfrm>
            <a:off x="285989" y="4164362"/>
            <a:ext cx="429376" cy="429376"/>
          </a:xfrm>
          <a:prstGeom prst="ellipse">
            <a:avLst/>
          </a:prstGeom>
          <a:solidFill>
            <a:srgbClr val="FF86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4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7779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get started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an AWS Account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Oh, EC2 Systems Manager is free! Try it!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smtClean="0"/>
              <a:t>Contact us and come meet us</a:t>
            </a:r>
          </a:p>
          <a:p>
            <a:r>
              <a:rPr lang="en-US" dirty="0" smtClean="0"/>
              <a:t>AWS and partners offer training and certification</a:t>
            </a:r>
          </a:p>
        </p:txBody>
      </p:sp>
    </p:spTree>
    <p:extLst>
      <p:ext uri="{BB962C8B-B14F-4D97-AF65-F5344CB8AC3E}">
        <p14:creationId xmlns:p14="http://schemas.microsoft.com/office/powerpoint/2010/main" val="150582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Julien </a:t>
            </a:r>
            <a:r>
              <a:rPr lang="en-US" err="1" smtClean="0"/>
              <a:t>Lépine</a:t>
            </a:r>
            <a:r>
              <a:rPr lang="en-US" smtClean="0"/>
              <a:t/>
            </a:r>
            <a:br>
              <a:rPr lang="en-US" smtClean="0"/>
            </a:br>
            <a:r>
              <a:rPr lang="en-US" err="1" smtClean="0"/>
              <a:t>lepine@amazon.fr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7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Wait, what’s a document?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1"/>
          </p:nvPr>
        </p:nvSpPr>
        <p:spPr>
          <a:xfrm>
            <a:off x="336789" y="762277"/>
            <a:ext cx="8207742" cy="3911323"/>
          </a:xfrm>
        </p:spPr>
        <p:txBody>
          <a:bodyPr/>
          <a:lstStyle/>
          <a:p>
            <a:r>
              <a:rPr lang="en-US" sz="1400" noProof="1" smtClean="0">
                <a:solidFill>
                  <a:schemeClr val="tx1"/>
                </a:solidFill>
              </a:rPr>
              <a:t>{</a:t>
            </a:r>
          </a:p>
          <a:p>
            <a:r>
              <a:rPr lang="en-US" sz="1400" noProof="1" smtClean="0">
                <a:solidFill>
                  <a:schemeClr val="tx1"/>
                </a:solidFill>
              </a:rPr>
              <a:t>	"schemaVersion": "2.0",</a:t>
            </a:r>
          </a:p>
          <a:p>
            <a:r>
              <a:rPr lang="en-US" sz="1400" noProof="1" smtClean="0">
                <a:solidFill>
                  <a:schemeClr val="tx1"/>
                </a:solidFill>
              </a:rPr>
              <a:t>	"</a:t>
            </a:r>
            <a:r>
              <a:rPr lang="en-US" sz="1400" b="1" i="1" noProof="1" smtClean="0">
                <a:solidFill>
                  <a:srgbClr val="C00000"/>
                </a:solidFill>
              </a:rPr>
              <a:t>description</a:t>
            </a:r>
            <a:r>
              <a:rPr lang="en-US" sz="1400" noProof="1" smtClean="0">
                <a:solidFill>
                  <a:schemeClr val="tx1"/>
                </a:solidFill>
              </a:rPr>
              <a:t>": "Installs a Windows Feature",</a:t>
            </a:r>
          </a:p>
          <a:p>
            <a:r>
              <a:rPr lang="en-US" sz="1400" noProof="1" smtClean="0">
                <a:solidFill>
                  <a:schemeClr val="tx1"/>
                </a:solidFill>
              </a:rPr>
              <a:t>	"</a:t>
            </a:r>
            <a:r>
              <a:rPr lang="en-US" sz="1400" b="1" i="1" noProof="1">
                <a:solidFill>
                  <a:srgbClr val="C00000"/>
                </a:solidFill>
              </a:rPr>
              <a:t>parameters</a:t>
            </a:r>
            <a:r>
              <a:rPr lang="en-US" sz="1400" noProof="1" smtClean="0">
                <a:solidFill>
                  <a:schemeClr val="tx1"/>
                </a:solidFill>
              </a:rPr>
              <a:t>": {</a:t>
            </a:r>
          </a:p>
          <a:p>
            <a:r>
              <a:rPr lang="en-US" sz="1400" noProof="1" smtClean="0">
                <a:solidFill>
                  <a:schemeClr val="tx1"/>
                </a:solidFill>
              </a:rPr>
              <a:t>		"feature": {</a:t>
            </a:r>
          </a:p>
          <a:p>
            <a:r>
              <a:rPr lang="en-US" sz="1400" noProof="1" smtClean="0">
                <a:solidFill>
                  <a:schemeClr val="tx1"/>
                </a:solidFill>
              </a:rPr>
              <a:t>			"</a:t>
            </a:r>
            <a:r>
              <a:rPr lang="en-US" sz="1400" noProof="1">
                <a:solidFill>
                  <a:schemeClr val="tx1"/>
                </a:solidFill>
              </a:rPr>
              <a:t>type”: "String",</a:t>
            </a:r>
            <a:endParaRPr lang="en-US" sz="1400" noProof="1" smtClean="0">
              <a:solidFill>
                <a:schemeClr val="tx1"/>
              </a:solidFill>
            </a:endParaRPr>
          </a:p>
          <a:p>
            <a:r>
              <a:rPr lang="en-US" sz="1400" noProof="1" smtClean="0">
                <a:solidFill>
                  <a:schemeClr val="tx1"/>
                </a:solidFill>
              </a:rPr>
              <a:t>			"description": "Specify a package to install"</a:t>
            </a:r>
          </a:p>
          <a:p>
            <a:r>
              <a:rPr lang="en-US" sz="1400" noProof="1" smtClean="0">
                <a:solidFill>
                  <a:schemeClr val="tx1"/>
                </a:solidFill>
              </a:rPr>
              <a:t>		}</a:t>
            </a:r>
          </a:p>
          <a:p>
            <a:r>
              <a:rPr lang="en-US" sz="1400" noProof="1" smtClean="0">
                <a:solidFill>
                  <a:schemeClr val="tx1"/>
                </a:solidFill>
              </a:rPr>
              <a:t>	},</a:t>
            </a:r>
          </a:p>
          <a:p>
            <a:r>
              <a:rPr lang="en-US" sz="1400" noProof="1" smtClean="0">
                <a:solidFill>
                  <a:schemeClr val="tx1"/>
                </a:solidFill>
              </a:rPr>
              <a:t>	"</a:t>
            </a:r>
            <a:r>
              <a:rPr lang="en-US" sz="1400" b="1" i="1" noProof="1">
                <a:solidFill>
                  <a:srgbClr val="C00000"/>
                </a:solidFill>
              </a:rPr>
              <a:t>mainSteps</a:t>
            </a:r>
            <a:r>
              <a:rPr lang="en-US" sz="1400" noProof="1" smtClean="0">
                <a:solidFill>
                  <a:schemeClr val="tx1"/>
                </a:solidFill>
              </a:rPr>
              <a:t>": [ {</a:t>
            </a:r>
          </a:p>
          <a:p>
            <a:r>
              <a:rPr lang="en-US" sz="1400" noProof="1" smtClean="0">
                <a:solidFill>
                  <a:schemeClr val="tx1"/>
                </a:solidFill>
              </a:rPr>
              <a:t>		"action</a:t>
            </a:r>
            <a:r>
              <a:rPr lang="en-US" sz="1400" noProof="1">
                <a:solidFill>
                  <a:schemeClr val="tx1"/>
                </a:solidFill>
              </a:rPr>
              <a:t>": "</a:t>
            </a:r>
            <a:r>
              <a:rPr lang="en-US" sz="1400" b="1" i="1" noProof="1">
                <a:solidFill>
                  <a:srgbClr val="C00000"/>
                </a:solidFill>
              </a:rPr>
              <a:t>aws:runPowerShellScript</a:t>
            </a:r>
            <a:r>
              <a:rPr lang="en-US" sz="1400" noProof="1">
                <a:solidFill>
                  <a:schemeClr val="tx1"/>
                </a:solidFill>
              </a:rPr>
              <a:t>",</a:t>
            </a:r>
            <a:endParaRPr lang="en-US" sz="1400" noProof="1" smtClean="0">
              <a:solidFill>
                <a:schemeClr val="tx1"/>
              </a:solidFill>
            </a:endParaRPr>
          </a:p>
          <a:p>
            <a:r>
              <a:rPr lang="en-US" sz="1400" noProof="1" smtClean="0">
                <a:solidFill>
                  <a:schemeClr val="tx1"/>
                </a:solidFill>
              </a:rPr>
              <a:t>		"name": "run",</a:t>
            </a:r>
          </a:p>
          <a:p>
            <a:r>
              <a:rPr lang="en-US" sz="1400" noProof="1" smtClean="0">
                <a:solidFill>
                  <a:schemeClr val="tx1"/>
                </a:solidFill>
              </a:rPr>
              <a:t>		"inputs": {</a:t>
            </a:r>
            <a:r>
              <a:rPr lang="en-US" sz="1400" noProof="1">
                <a:solidFill>
                  <a:schemeClr val="tx1"/>
                </a:solidFill>
              </a:rPr>
              <a:t> </a:t>
            </a:r>
            <a:r>
              <a:rPr lang="en-US" sz="1400" noProof="1" smtClean="0">
                <a:solidFill>
                  <a:schemeClr val="tx1"/>
                </a:solidFill>
              </a:rPr>
              <a:t>"commands": "Install-WindowsFeature {{feature}}" }</a:t>
            </a:r>
          </a:p>
          <a:p>
            <a:r>
              <a:rPr lang="en-US" sz="1400" noProof="1">
                <a:solidFill>
                  <a:schemeClr val="tx1"/>
                </a:solidFill>
              </a:rPr>
              <a:t>	</a:t>
            </a:r>
            <a:r>
              <a:rPr lang="en-US" sz="1400" noProof="1" smtClean="0">
                <a:solidFill>
                  <a:schemeClr val="tx1"/>
                </a:solidFill>
              </a:rPr>
              <a:t>} ]</a:t>
            </a:r>
          </a:p>
          <a:p>
            <a:r>
              <a:rPr lang="en-US" sz="1400" noProof="1" smtClean="0">
                <a:solidFill>
                  <a:schemeClr val="tx1"/>
                </a:solidFill>
              </a:rPr>
              <a:t>}</a:t>
            </a:r>
            <a:endParaRPr lang="en-US" sz="1400" noProof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2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what’s a managed instance?</a:t>
            </a:r>
            <a:endParaRPr lang="en-US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70" y="1276180"/>
            <a:ext cx="8020890" cy="302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2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Activate hybrid instances</a:t>
            </a:r>
            <a:endParaRPr lang="en-US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0223"/>
            <a:ext cx="9144000" cy="334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2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ckTemplate-AWS">
  <a:themeElements>
    <a:clrScheme name="Custom 1">
      <a:dk1>
        <a:srgbClr val="474746"/>
      </a:dk1>
      <a:lt1>
        <a:sysClr val="window" lastClr="FFFFFF"/>
      </a:lt1>
      <a:dk2>
        <a:srgbClr val="6D6E6D"/>
      </a:dk2>
      <a:lt2>
        <a:srgbClr val="F8F8F8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686CEA"/>
      </a:hlink>
      <a:folHlink>
        <a:srgbClr val="9F52C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597C89A-FD0C-431E-81F6-90225B937683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2490</TotalTime>
  <Words>637</Words>
  <Application>Microsoft Macintosh PowerPoint</Application>
  <PresentationFormat>Présentation à l'écran (16:9)</PresentationFormat>
  <Paragraphs>182</Paragraphs>
  <Slides>61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61</vt:i4>
      </vt:variant>
    </vt:vector>
  </HeadingPairs>
  <TitlesOfParts>
    <vt:vector size="68" baseType="lpstr">
      <vt:lpstr>Arial</vt:lpstr>
      <vt:lpstr>Calibri</vt:lpstr>
      <vt:lpstr>Consolas</vt:lpstr>
      <vt:lpstr>Lucida Console</vt:lpstr>
      <vt:lpstr>Times New Roman</vt:lpstr>
      <vt:lpstr>Wingdings</vt:lpstr>
      <vt:lpstr>DeckTemplate-AWS</vt:lpstr>
      <vt:lpstr>Présentation PowerPoint</vt:lpstr>
      <vt:lpstr>AWS Management Services</vt:lpstr>
      <vt:lpstr>Key drivers</vt:lpstr>
      <vt:lpstr>How do I…</vt:lpstr>
      <vt:lpstr>How do I…</vt:lpstr>
      <vt:lpstr>How it works</vt:lpstr>
      <vt:lpstr>Wait, what’s a document?</vt:lpstr>
      <vt:lpstr>And what’s a managed instance?</vt:lpstr>
      <vt:lpstr>Activate hybrid instances</vt:lpstr>
      <vt:lpstr>Activate hybrid instances</vt:lpstr>
      <vt:lpstr>Ok now I can run it, select a document</vt:lpstr>
      <vt:lpstr>Select an instance</vt:lpstr>
      <vt:lpstr>Set the parameters</vt:lpstr>
      <vt:lpstr>Validate or get the equivalent CLI</vt:lpstr>
      <vt:lpstr>View and manage your commands</vt:lpstr>
      <vt:lpstr>Présentation PowerPoint</vt:lpstr>
      <vt:lpstr>How do I…</vt:lpstr>
      <vt:lpstr>How it works</vt:lpstr>
      <vt:lpstr>Select a document</vt:lpstr>
      <vt:lpstr>Select instances</vt:lpstr>
      <vt:lpstr>Define a schedule</vt:lpstr>
      <vt:lpstr>Set parameters</vt:lpstr>
      <vt:lpstr>Présentation PowerPoint</vt:lpstr>
      <vt:lpstr>View and manage your associations</vt:lpstr>
      <vt:lpstr>How do I…</vt:lpstr>
      <vt:lpstr>How it works</vt:lpstr>
      <vt:lpstr>The document is selected</vt:lpstr>
      <vt:lpstr>Select your instances</vt:lpstr>
      <vt:lpstr>Select your Schedule</vt:lpstr>
      <vt:lpstr>Select the parameters</vt:lpstr>
      <vt:lpstr>Présentation PowerPoint</vt:lpstr>
      <vt:lpstr>You can put custom inventory</vt:lpstr>
      <vt:lpstr>Ok, now what can I do with it?</vt:lpstr>
      <vt:lpstr>You can request instances for their inventory</vt:lpstr>
      <vt:lpstr>Follow the configuration</vt:lpstr>
      <vt:lpstr>Présentation PowerPoint</vt:lpstr>
      <vt:lpstr>How do I…</vt:lpstr>
      <vt:lpstr>How it works</vt:lpstr>
      <vt:lpstr>Présentation PowerPoint</vt:lpstr>
      <vt:lpstr>Register a target</vt:lpstr>
      <vt:lpstr>Register a task</vt:lpstr>
      <vt:lpstr>Specify parameters and execution model</vt:lpstr>
      <vt:lpstr>How do I…</vt:lpstr>
      <vt:lpstr>How it works</vt:lpstr>
      <vt:lpstr>Create a baseline</vt:lpstr>
      <vt:lpstr>Attach the patch group to your policy (by tag)</vt:lpstr>
      <vt:lpstr>Tag Your Instances</vt:lpstr>
      <vt:lpstr>How do I…</vt:lpstr>
      <vt:lpstr>How it works</vt:lpstr>
      <vt:lpstr>Select a document</vt:lpstr>
      <vt:lpstr>Specify the parameters</vt:lpstr>
      <vt:lpstr>What can I do ?</vt:lpstr>
      <vt:lpstr>How do I…</vt:lpstr>
      <vt:lpstr>Présentation PowerPoint</vt:lpstr>
      <vt:lpstr>Integrated</vt:lpstr>
      <vt:lpstr>Using Parameter Store</vt:lpstr>
      <vt:lpstr>Customer challenges</vt:lpstr>
      <vt:lpstr>Integrated services</vt:lpstr>
      <vt:lpstr>Amazon EC2 Systems Manager – Components</vt:lpstr>
      <vt:lpstr>How to get started</vt:lpstr>
      <vt:lpstr>Julien Lépine lepine@amazon.fr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Lépine, Julien</dc:creator>
  <cp:lastModifiedBy>Lépine, Julien</cp:lastModifiedBy>
  <cp:revision>86</cp:revision>
  <dcterms:created xsi:type="dcterms:W3CDTF">2017-03-28T14:55:06Z</dcterms:created>
  <dcterms:modified xsi:type="dcterms:W3CDTF">2017-04-07T07:48:58Z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